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63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65" r:id="rId17"/>
    <p:sldId id="273" r:id="rId18"/>
    <p:sldId id="274" r:id="rId19"/>
    <p:sldId id="276" r:id="rId20"/>
    <p:sldId id="277" r:id="rId21"/>
    <p:sldId id="278" r:id="rId22"/>
    <p:sldId id="279" r:id="rId23"/>
    <p:sldId id="275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4813D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2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F0C4FC-6DDC-4C82-9DCF-3608758F96B2}" type="datetimeFigureOut">
              <a:rPr lang="ru-RU"/>
              <a:pPr>
                <a:defRPr/>
              </a:pPr>
              <a:t>22.03.2011</a:t>
            </a:fld>
            <a:endParaRPr lang="ru-RU"/>
          </a:p>
        </p:txBody>
      </p:sp>
      <p:sp>
        <p:nvSpPr>
          <p:cNvPr id="13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FAF192A-A73E-4612-B8A4-C09A11CF0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0A3F1-5726-47BC-86B2-23EF654A120B}" type="datetimeFigureOut">
              <a:rPr lang="ru-RU"/>
              <a:pPr>
                <a:defRPr/>
              </a:pPr>
              <a:t>22.03.2011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DF7DF-2CF8-44EF-B6AC-6D03345CE9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D05F6-417A-4733-8D95-DA9B1ACE7081}" type="datetimeFigureOut">
              <a:rPr lang="ru-RU"/>
              <a:pPr>
                <a:defRPr/>
              </a:pPr>
              <a:t>22.03.2011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A23C0-0D2B-4217-AB7E-206612014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00D01-5423-41C3-8F04-2C38882ADE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A8C5A-3323-4EE8-AC56-8E3F03806945}" type="datetimeFigureOut">
              <a:rPr lang="ru-RU"/>
              <a:pPr>
                <a:defRPr/>
              </a:pPr>
              <a:t>22.03.2011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0F28A-0044-4E54-9830-FAFFBE4BEB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037CA-6BA0-4C5B-AD2E-7AF2EE8916A0}" type="datetimeFigureOut">
              <a:rPr lang="ru-RU"/>
              <a:pPr>
                <a:defRPr/>
              </a:pPr>
              <a:t>22.03.2011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55D88-9423-480B-8C8E-EED7AFF64A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CC52B-0D87-4027-8E9E-A493F497D913}" type="datetimeFigureOut">
              <a:rPr lang="ru-RU"/>
              <a:pPr>
                <a:defRPr/>
              </a:pPr>
              <a:t>22.03.2011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524A1-68DB-46EE-8F6D-8BFB48F943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0304A-6579-4B56-BDCF-D83CE2D0E753}" type="datetimeFigureOut">
              <a:rPr lang="ru-RU"/>
              <a:pPr>
                <a:defRPr/>
              </a:pPr>
              <a:t>22.03.2011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6AF4AC8-748D-4AA2-B63C-43E1450AA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6A45546-5008-4962-9754-ED70C59DD6A7}" type="datetimeFigureOut">
              <a:rPr lang="ru-RU"/>
              <a:pPr>
                <a:defRPr/>
              </a:pPr>
              <a:t>22.03.2011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89F4F15-4F92-4D5A-8E01-D9DA34193D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5481791-3D72-4843-86C2-92B7912BBDD1}" type="datetimeFigureOut">
              <a:rPr lang="ru-RU"/>
              <a:pPr>
                <a:defRPr/>
              </a:pPr>
              <a:t>22.03.2011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7BD6A58-82C4-42A7-9D99-30D1BA5247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99DA6-2047-4B14-82EF-64519FAE1020}" type="datetimeFigureOut">
              <a:rPr lang="ru-RU"/>
              <a:pPr>
                <a:defRPr/>
              </a:pPr>
              <a:t>22.03.2011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01712-A479-4CFE-AA1D-DECE5E64EB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27DE9-B668-4DC6-941B-B2CEF5377306}" type="datetimeFigureOut">
              <a:rPr lang="ru-RU"/>
              <a:pPr>
                <a:defRPr/>
              </a:pPr>
              <a:t>22.03.2011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E73906B-388E-4F39-ACCA-ADF22A7527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6347C-4A45-46C2-AEE1-EEB9EDCB3242}" type="datetimeFigureOut">
              <a:rPr lang="ru-RU"/>
              <a:pPr>
                <a:defRPr/>
              </a:pPr>
              <a:t>22.03.2011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086B7-2E30-4BA8-BB18-4C784DA2C5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338E548-52EB-487F-894E-AB01F75A53F0}" type="datetimeFigureOut">
              <a:rPr lang="ru-RU"/>
              <a:pPr>
                <a:defRPr/>
              </a:pPr>
              <a:t>22.03.2011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7435A050-B9C6-448F-9B6B-69F1387408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B89186E2-EA43-4231-A6FC-DB39E9EEC5A3}" type="datetimeFigureOut">
              <a:rPr lang="ru-RU"/>
              <a:pPr>
                <a:defRPr/>
              </a:pPr>
              <a:t>22.03.2011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B4AA7BA-3039-43BF-BC79-02517DDBBB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4" r:id="rId2"/>
    <p:sldLayoutId id="2147483736" r:id="rId3"/>
    <p:sldLayoutId id="2147483737" r:id="rId4"/>
    <p:sldLayoutId id="2147483738" r:id="rId5"/>
    <p:sldLayoutId id="2147483733" r:id="rId6"/>
    <p:sldLayoutId id="2147483739" r:id="rId7"/>
    <p:sldLayoutId id="2147483732" r:id="rId8"/>
    <p:sldLayoutId id="2147483740" r:id="rId9"/>
    <p:sldLayoutId id="2147483731" r:id="rId10"/>
    <p:sldLayoutId id="2147483741" r:id="rId11"/>
    <p:sldLayoutId id="2147483742" r:id="rId12"/>
    <p:sldLayoutId id="2147483730" r:id="rId13"/>
    <p:sldLayoutId id="214748372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750" y="4286250"/>
            <a:ext cx="7920038" cy="18065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3200" b="1" i="1" smtClean="0">
                <a:solidFill>
                  <a:schemeClr val="accent2"/>
                </a:solidFill>
              </a:rPr>
              <a:t>Курасова  Виктория Николаевна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>
                <a:solidFill>
                  <a:srgbClr val="BA8F2D"/>
                </a:solidFill>
              </a:rPr>
              <a:t>учитель начальных классов Новодонецкой общеобразовательной школы </a:t>
            </a:r>
            <a:r>
              <a:rPr lang="en-US" smtClean="0">
                <a:solidFill>
                  <a:srgbClr val="BA8F2D"/>
                </a:solidFill>
              </a:rPr>
              <a:t>I-III</a:t>
            </a:r>
            <a:r>
              <a:rPr lang="ru-RU" smtClean="0">
                <a:solidFill>
                  <a:srgbClr val="BA8F2D"/>
                </a:solidFill>
              </a:rPr>
              <a:t> ст. №17 Добропольского городского совета Донецкой области </a:t>
            </a:r>
          </a:p>
        </p:txBody>
      </p:sp>
      <p:pic>
        <p:nvPicPr>
          <p:cNvPr id="16386" name="Picture 2" descr="F:\P921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285750"/>
            <a:ext cx="52324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539750" y="0"/>
            <a:ext cx="8153400" cy="990600"/>
          </a:xfrm>
        </p:spPr>
        <p:txBody>
          <a:bodyPr/>
          <a:lstStyle/>
          <a:p>
            <a:r>
              <a:rPr lang="ru-RU" smtClean="0">
                <a:solidFill>
                  <a:srgbClr val="3333FF"/>
                </a:solidFill>
              </a:rPr>
              <a:t>Детские народные игры</a:t>
            </a:r>
          </a:p>
        </p:txBody>
      </p:sp>
      <p:sp>
        <p:nvSpPr>
          <p:cNvPr id="25602" name="Rectangle 4"/>
          <p:cNvSpPr>
            <a:spLocks noGrp="1"/>
          </p:cNvSpPr>
          <p:nvPr>
            <p:ph type="body" sz="half" idx="1"/>
          </p:nvPr>
        </p:nvSpPr>
        <p:spPr>
          <a:xfrm>
            <a:off x="179388" y="1557338"/>
            <a:ext cx="3313112" cy="5040312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600" b="1" smtClean="0"/>
              <a:t>Значение:</a:t>
            </a:r>
          </a:p>
          <a:p>
            <a:pPr>
              <a:buFont typeface="Wingdings" pitchFamily="2" charset="2"/>
              <a:buNone/>
            </a:pPr>
            <a:r>
              <a:rPr lang="ru-RU" sz="1600" b="1" smtClean="0"/>
              <a:t>-</a:t>
            </a:r>
            <a:r>
              <a:rPr lang="ru-RU" sz="1600" smtClean="0"/>
              <a:t>Выработка ритмических движения , которые являются  природной  потребностью ребенка.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-Развитие речи и обогащение словарного запаса, закрепление навыков проговаривания слов.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-Привитие любви к народному творчеству, к произведениям «малого жанра».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- Воспитание патриотических чувств.</a:t>
            </a:r>
          </a:p>
          <a:p>
            <a:pPr>
              <a:buFont typeface="Wingdings" pitchFamily="2" charset="2"/>
              <a:buNone/>
            </a:pPr>
            <a:endParaRPr lang="ru-RU" sz="2500" smtClean="0"/>
          </a:p>
        </p:txBody>
      </p:sp>
      <p:sp>
        <p:nvSpPr>
          <p:cNvPr id="25603" name="Rectangle 5"/>
          <p:cNvSpPr>
            <a:spLocks noGrp="1"/>
          </p:cNvSpPr>
          <p:nvPr>
            <p:ph type="body" sz="half" idx="2"/>
          </p:nvPr>
        </p:nvSpPr>
        <p:spPr>
          <a:xfrm>
            <a:off x="3708400" y="4005263"/>
            <a:ext cx="5256213" cy="255270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600" b="1" smtClean="0"/>
              <a:t>Названия игр и их применение: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1. «А ми просо сеяли, сеяли» ,</a:t>
            </a:r>
            <a:br>
              <a:rPr lang="ru-RU" sz="1600" smtClean="0"/>
            </a:br>
            <a:r>
              <a:rPr lang="ru-RU" sz="1600" smtClean="0"/>
              <a:t> «На току»(укр. язык и чтение, уроки развития речи)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2. «Подоляночка» (укр. язык и чтение, уроки развития речи</a:t>
            </a:r>
            <a:r>
              <a:rPr lang="en-US" sz="1600" smtClean="0">
                <a:latin typeface="Calibri" pitchFamily="34" charset="0"/>
              </a:rPr>
              <a:t>)</a:t>
            </a:r>
            <a:endParaRPr lang="ru-RU" sz="1600" smtClean="0"/>
          </a:p>
          <a:p>
            <a:pPr>
              <a:buFont typeface="Wingdings" pitchFamily="2" charset="2"/>
              <a:buNone/>
            </a:pPr>
            <a:r>
              <a:rPr lang="ru-RU" sz="1600" smtClean="0"/>
              <a:t>3. «Петушиные бои», «Лента симпатии» (организация перемен, физ.культура)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3.Потешки, считалки, дразнилки, припевки.</a:t>
            </a:r>
          </a:p>
        </p:txBody>
      </p:sp>
      <p:pic>
        <p:nvPicPr>
          <p:cNvPr id="25604" name="Picture 6" descr="P2130051"/>
          <p:cNvPicPr>
            <a:picLocks noChangeAspect="1" noChangeArrowheads="1"/>
          </p:cNvPicPr>
          <p:nvPr/>
        </p:nvPicPr>
        <p:blipFill>
          <a:blip r:embed="rId2" cstate="print"/>
          <a:srcRect t="30299"/>
          <a:stretch>
            <a:fillRect/>
          </a:stretch>
        </p:blipFill>
        <p:spPr bwMode="auto">
          <a:xfrm>
            <a:off x="3708400" y="1268413"/>
            <a:ext cx="5256213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xfrm>
            <a:off x="1476375" y="0"/>
            <a:ext cx="8153400" cy="990600"/>
          </a:xfrm>
        </p:spPr>
        <p:txBody>
          <a:bodyPr/>
          <a:lstStyle/>
          <a:p>
            <a:r>
              <a:rPr lang="ru-RU" smtClean="0">
                <a:solidFill>
                  <a:srgbClr val="3333FF"/>
                </a:solidFill>
              </a:rPr>
              <a:t>Дидактические игры</a:t>
            </a:r>
          </a:p>
        </p:txBody>
      </p:sp>
      <p:sp>
        <p:nvSpPr>
          <p:cNvPr id="26626" name="Rectangle 4"/>
          <p:cNvSpPr>
            <a:spLocks noGrp="1"/>
          </p:cNvSpPr>
          <p:nvPr>
            <p:ph type="body" sz="half" idx="1"/>
          </p:nvPr>
        </p:nvSpPr>
        <p:spPr>
          <a:xfrm>
            <a:off x="142844" y="928670"/>
            <a:ext cx="2786082" cy="5643602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600" b="1" dirty="0" smtClean="0"/>
              <a:t>Значение: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- Разнообразие учебной деятельности ребенка.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- Развитие  интереса к учебе, внимания, наблюдательности, умения сравнивать.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- Первичное формирование аналитика – синтетической деятельности.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- Воспитание позитивного отношения детей к явлениям окружающего мира, к труду, взаимоотношениям людей, традициям украинского народа, уважение к старшим  и членам семьи.. </a:t>
            </a:r>
          </a:p>
        </p:txBody>
      </p:sp>
      <p:sp>
        <p:nvSpPr>
          <p:cNvPr id="26627" name="Rectangle 5"/>
          <p:cNvSpPr>
            <a:spLocks noGrp="1"/>
          </p:cNvSpPr>
          <p:nvPr>
            <p:ph type="body" sz="half" idx="2"/>
          </p:nvPr>
        </p:nvSpPr>
        <p:spPr>
          <a:xfrm>
            <a:off x="6929454" y="1357299"/>
            <a:ext cx="2035159" cy="3643338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600" b="1" dirty="0" smtClean="0"/>
              <a:t>Названия игр и их применение: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-игры-путешествия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- игры- поручения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- игры - загадки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- игры-беседы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-игры-фантазии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Применяются на всех уроках в начальных классов.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/>
          <a:srcRect t="30522" r="3922"/>
          <a:stretch>
            <a:fillRect/>
          </a:stretch>
        </p:blipFill>
        <p:spPr bwMode="auto">
          <a:xfrm>
            <a:off x="3000365" y="928670"/>
            <a:ext cx="3786214" cy="266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7" name="Picture 1" descr="C:\Documents and Settings\Admin\Рабочий стол\100OLYMP\P321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9" y="3714752"/>
            <a:ext cx="3500462" cy="2815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3333FF"/>
                </a:solidFill>
              </a:rPr>
              <a:t>Интеллектуальные игры</a:t>
            </a:r>
          </a:p>
        </p:txBody>
      </p:sp>
      <p:sp>
        <p:nvSpPr>
          <p:cNvPr id="27650" name="Rectangle 4"/>
          <p:cNvSpPr>
            <a:spLocks noGrp="1"/>
          </p:cNvSpPr>
          <p:nvPr>
            <p:ph type="body" sz="half" idx="1"/>
          </p:nvPr>
        </p:nvSpPr>
        <p:spPr>
          <a:xfrm>
            <a:off x="642910" y="1285861"/>
            <a:ext cx="4000500" cy="2071702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600" b="1" dirty="0" smtClean="0"/>
              <a:t>Значение: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- Интеллектуальное  развитие младшего школьника.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- Социальное развитие младшего школьника.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- Повторение и  закрепление изученного материала.</a:t>
            </a:r>
          </a:p>
          <a:p>
            <a:pPr>
              <a:buFont typeface="Wingdings" pitchFamily="2" charset="2"/>
              <a:buNone/>
            </a:pPr>
            <a:endParaRPr lang="ru-RU" sz="1600" dirty="0" smtClean="0"/>
          </a:p>
        </p:txBody>
      </p:sp>
      <p:sp>
        <p:nvSpPr>
          <p:cNvPr id="27651" name="Rectangle 5"/>
          <p:cNvSpPr>
            <a:spLocks noGrp="1"/>
          </p:cNvSpPr>
          <p:nvPr>
            <p:ph type="body" sz="half" idx="2"/>
          </p:nvPr>
        </p:nvSpPr>
        <p:spPr>
          <a:xfrm>
            <a:off x="5143500" y="1000108"/>
            <a:ext cx="4000500" cy="3000396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600" b="1" dirty="0" smtClean="0"/>
              <a:t>Названия игр и их применение: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«Цветик – </a:t>
            </a:r>
            <a:r>
              <a:rPr lang="ru-RU" sz="1600" dirty="0" err="1" smtClean="0"/>
              <a:t>семицветик</a:t>
            </a:r>
            <a:r>
              <a:rPr lang="ru-RU" sz="1600" dirty="0" smtClean="0"/>
              <a:t>»,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«Шифровальщик»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«Секунда»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«Отдай и дополни»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«Сплети веночек»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«Слово в корзине» и т.д.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Применяются на всех уроках в начальных классах и во внеклассной работе.</a:t>
            </a:r>
          </a:p>
          <a:p>
            <a:pPr>
              <a:buFont typeface="Wingdings" pitchFamily="2" charset="2"/>
              <a:buNone/>
            </a:pPr>
            <a:endParaRPr lang="ru-RU" sz="1600" dirty="0" smtClean="0"/>
          </a:p>
          <a:p>
            <a:pPr>
              <a:buFont typeface="Wingdings" pitchFamily="2" charset="2"/>
              <a:buNone/>
            </a:pPr>
            <a:endParaRPr lang="ru-RU" sz="1600" dirty="0" smtClean="0"/>
          </a:p>
        </p:txBody>
      </p:sp>
      <p:pic>
        <p:nvPicPr>
          <p:cNvPr id="5" name="Рисунок 4" descr="P321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3643314"/>
            <a:ext cx="3428992" cy="2714620"/>
          </a:xfrm>
          <a:prstGeom prst="rect">
            <a:avLst/>
          </a:prstGeom>
        </p:spPr>
      </p:pic>
      <p:pic>
        <p:nvPicPr>
          <p:cNvPr id="64513" name="Picture 1" descr="C:\Documents and Settings\Admin\Рабочий стол\100OLYMP\P321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929066"/>
            <a:ext cx="3500462" cy="2590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3333FF"/>
                </a:solidFill>
              </a:rPr>
              <a:t>Игры с логической нагрузкой</a:t>
            </a:r>
          </a:p>
        </p:txBody>
      </p:sp>
      <p:sp>
        <p:nvSpPr>
          <p:cNvPr id="28674" name="Rectangle 4"/>
          <p:cNvSpPr>
            <a:spLocks noGrp="1"/>
          </p:cNvSpPr>
          <p:nvPr>
            <p:ph type="body" sz="half" idx="1"/>
          </p:nvPr>
        </p:nvSpPr>
        <p:spPr>
          <a:xfrm>
            <a:off x="107950" y="1600200"/>
            <a:ext cx="3384550" cy="5068888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600" b="1" smtClean="0"/>
              <a:t>Значение: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- Привитие интереса к изучению точной науки – математике.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- Развитие математических умений и навыков.</a:t>
            </a:r>
          </a:p>
        </p:txBody>
      </p:sp>
      <p:sp>
        <p:nvSpPr>
          <p:cNvPr id="28675" name="Rectangle 5"/>
          <p:cNvSpPr>
            <a:spLocks noGrp="1"/>
          </p:cNvSpPr>
          <p:nvPr>
            <p:ph type="body" sz="half" idx="2"/>
          </p:nvPr>
        </p:nvSpPr>
        <p:spPr>
          <a:xfrm>
            <a:off x="5357817" y="4005263"/>
            <a:ext cx="3606795" cy="2663825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600" b="1" smtClean="0"/>
              <a:t>Названия игр и их применение: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«Математические классики»,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«Рукавичка», «Найди код», «Математическое лото»,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«Фантазеры», «Фотографы», «Рыболовы», «Строители» и т.д.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Применяются на уроках математики в младших классах.</a:t>
            </a:r>
          </a:p>
        </p:txBody>
      </p:sp>
      <p:pic>
        <p:nvPicPr>
          <p:cNvPr id="28676" name="Picture 5" descr="P3180015"/>
          <p:cNvPicPr>
            <a:picLocks noChangeAspect="1" noChangeArrowheads="1"/>
          </p:cNvPicPr>
          <p:nvPr/>
        </p:nvPicPr>
        <p:blipFill>
          <a:blip r:embed="rId2" cstate="print"/>
          <a:srcRect l="7574" t="15150" b="15150"/>
          <a:stretch>
            <a:fillRect/>
          </a:stretch>
        </p:blipFill>
        <p:spPr bwMode="auto">
          <a:xfrm>
            <a:off x="3635375" y="1343025"/>
            <a:ext cx="5329238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89" name="Picture 1" descr="C:\Documents and Settings\Admin\Рабочий стол\100OLYMP\P321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29000"/>
            <a:ext cx="4086332" cy="3065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3333FF"/>
                </a:solidFill>
              </a:rPr>
              <a:t>Деловые игры</a:t>
            </a:r>
          </a:p>
        </p:txBody>
      </p:sp>
      <p:sp>
        <p:nvSpPr>
          <p:cNvPr id="29698" name="Rectangle 4"/>
          <p:cNvSpPr>
            <a:spLocks noGrp="1"/>
          </p:cNvSpPr>
          <p:nvPr>
            <p:ph type="body" sz="half" idx="1"/>
          </p:nvPr>
        </p:nvSpPr>
        <p:spPr>
          <a:xfrm>
            <a:off x="612775" y="2928934"/>
            <a:ext cx="3602035" cy="3197229"/>
          </a:xfrm>
          <a:ln>
            <a:solidFill>
              <a:schemeClr val="tx1"/>
            </a:solidFill>
          </a:ln>
        </p:spPr>
        <p:txBody>
          <a:bodyPr/>
          <a:lstStyle/>
          <a:p>
            <a:pPr marL="476250" indent="-476250">
              <a:buFont typeface="Wingdings" pitchFamily="2" charset="2"/>
              <a:buNone/>
            </a:pPr>
            <a:r>
              <a:rPr lang="ru-RU" sz="1600" b="1" dirty="0" smtClean="0"/>
              <a:t>Значение:</a:t>
            </a:r>
          </a:p>
          <a:p>
            <a:pPr marL="476250" indent="-476250">
              <a:buFont typeface="Wingdings" pitchFamily="2" charset="2"/>
              <a:buNone/>
            </a:pPr>
            <a:r>
              <a:rPr lang="ru-RU" sz="1600" dirty="0" smtClean="0"/>
              <a:t>- Способствует формированию организованности, деловитости, ответственности.</a:t>
            </a:r>
          </a:p>
          <a:p>
            <a:pPr marL="476250" indent="-476250">
              <a:buFont typeface="Wingdings" pitchFamily="2" charset="2"/>
              <a:buNone/>
            </a:pPr>
            <a:r>
              <a:rPr lang="ru-RU" sz="1600" dirty="0" smtClean="0"/>
              <a:t>- Развитие умений работать в команде и выполнять ролевые функции.</a:t>
            </a:r>
          </a:p>
          <a:p>
            <a:pPr marL="476250" indent="-476250">
              <a:buFont typeface="Wingdings" pitchFamily="2" charset="2"/>
              <a:buNone/>
            </a:pPr>
            <a:r>
              <a:rPr lang="ru-RU" sz="1600" dirty="0" smtClean="0"/>
              <a:t>- Развитие ораторских способностей, навыков овладения конструктивной критики и нетрадиционного видения проблемы.</a:t>
            </a:r>
          </a:p>
          <a:p>
            <a:pPr marL="476250" indent="-476250">
              <a:buFont typeface="Wingdings" pitchFamily="2" charset="2"/>
              <a:buNone/>
            </a:pPr>
            <a:endParaRPr lang="ru-RU" sz="1600" dirty="0" smtClean="0"/>
          </a:p>
          <a:p>
            <a:pPr marL="476250" indent="-476250"/>
            <a:endParaRPr lang="ru-RU" sz="1600" dirty="0" smtClean="0"/>
          </a:p>
        </p:txBody>
      </p:sp>
      <p:sp>
        <p:nvSpPr>
          <p:cNvPr id="29699" name="Rectangle 5"/>
          <p:cNvSpPr>
            <a:spLocks noGrp="1"/>
          </p:cNvSpPr>
          <p:nvPr>
            <p:ph type="body" sz="half" idx="2"/>
          </p:nvPr>
        </p:nvSpPr>
        <p:spPr>
          <a:xfrm>
            <a:off x="4765675" y="3500439"/>
            <a:ext cx="4127500" cy="2625724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600" b="1" dirty="0" smtClean="0"/>
              <a:t>Названия игр и их применение: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«Кто быстрее»(</a:t>
            </a:r>
            <a:r>
              <a:rPr lang="ru-RU" sz="1600" dirty="0" err="1" smtClean="0"/>
              <a:t>рус.язык</a:t>
            </a:r>
            <a:r>
              <a:rPr lang="ru-RU" sz="1600" dirty="0" smtClean="0"/>
              <a:t>, математика, </a:t>
            </a:r>
            <a:r>
              <a:rPr lang="ru-RU" sz="1600" dirty="0" err="1" smtClean="0"/>
              <a:t>укр.язык</a:t>
            </a:r>
            <a:r>
              <a:rPr lang="ru-RU" sz="1600" dirty="0" smtClean="0"/>
              <a:t>, труд. </a:t>
            </a:r>
            <a:r>
              <a:rPr lang="ru-RU" sz="1600" dirty="0" err="1" smtClean="0"/>
              <a:t>обуч</a:t>
            </a:r>
            <a:r>
              <a:rPr lang="ru-RU" sz="1600" dirty="0" smtClean="0"/>
              <a:t>., изо)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«Реклама»(</a:t>
            </a:r>
            <a:r>
              <a:rPr lang="ru-RU" sz="1600" dirty="0" err="1" smtClean="0"/>
              <a:t>рус.язык</a:t>
            </a:r>
            <a:r>
              <a:rPr lang="ru-RU" sz="1600" dirty="0" smtClean="0"/>
              <a:t>, </a:t>
            </a:r>
            <a:r>
              <a:rPr lang="ru-RU" sz="1600" dirty="0" err="1" smtClean="0"/>
              <a:t>укр.язык</a:t>
            </a:r>
            <a:r>
              <a:rPr lang="ru-RU" sz="1600" dirty="0" smtClean="0"/>
              <a:t>, уроки развития речи)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 «Подбери родственника»(чтение, уроки развития речи)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«Кто важней»(чтение, уроки развития речи, </a:t>
            </a:r>
            <a:r>
              <a:rPr lang="ru-RU" sz="1600" dirty="0" err="1" smtClean="0"/>
              <a:t>труд.обуч</a:t>
            </a:r>
            <a:r>
              <a:rPr lang="ru-RU" sz="1600" dirty="0" smtClean="0"/>
              <a:t>., изо)</a:t>
            </a:r>
          </a:p>
          <a:p>
            <a:pPr>
              <a:buFont typeface="Wingdings" pitchFamily="2" charset="2"/>
              <a:buNone/>
            </a:pPr>
            <a:endParaRPr lang="ru-RU" sz="1600" dirty="0" smtClean="0"/>
          </a:p>
        </p:txBody>
      </p:sp>
      <p:pic>
        <p:nvPicPr>
          <p:cNvPr id="5" name="Рисунок 4" descr="P321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571480"/>
            <a:ext cx="4286280" cy="2678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3333FF"/>
                </a:solidFill>
              </a:rPr>
              <a:t>Игры со стихотворным заданием</a:t>
            </a:r>
          </a:p>
        </p:txBody>
      </p:sp>
      <p:sp>
        <p:nvSpPr>
          <p:cNvPr id="30722" name="Rectangle 4"/>
          <p:cNvSpPr>
            <a:spLocks noGrp="1"/>
          </p:cNvSpPr>
          <p:nvPr>
            <p:ph type="body" sz="half" idx="1"/>
          </p:nvPr>
        </p:nvSpPr>
        <p:spPr>
          <a:xfrm>
            <a:off x="107950" y="1600200"/>
            <a:ext cx="3600450" cy="5141913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600" b="1" smtClean="0"/>
              <a:t>Значение: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- Организация внимания детей.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-  Развитие памяти , дикции, интонации, умений на слух чувствовать ритм и рифму стихов.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- Выявление и развитие актерских способностей.</a:t>
            </a:r>
          </a:p>
        </p:txBody>
      </p:sp>
      <p:sp>
        <p:nvSpPr>
          <p:cNvPr id="30723" name="Rectangle 5"/>
          <p:cNvSpPr>
            <a:spLocks noGrp="1"/>
          </p:cNvSpPr>
          <p:nvPr>
            <p:ph type="body" sz="half" idx="2"/>
          </p:nvPr>
        </p:nvSpPr>
        <p:spPr>
          <a:xfrm>
            <a:off x="3851275" y="3500438"/>
            <a:ext cx="5113338" cy="316865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600" b="1" smtClean="0"/>
              <a:t>Названия игр и их применение: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«Медвежата»(укр.язык, рус.язык, чтение, природов.)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«Изучаем грамматику»(укр.язык, рус.язык)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«Мы все – природа, мы – живые»(природ., чтение)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«Умники» (математ., рус.язык, укр.язык, чтение, природ.)</a:t>
            </a:r>
          </a:p>
          <a:p>
            <a:pPr>
              <a:buFont typeface="Wingdings" pitchFamily="2" charset="2"/>
              <a:buNone/>
            </a:pPr>
            <a:endParaRPr lang="ru-RU" sz="1600" smtClean="0"/>
          </a:p>
        </p:txBody>
      </p:sp>
      <p:pic>
        <p:nvPicPr>
          <p:cNvPr id="30724" name="Picture 5" descr="P3180011"/>
          <p:cNvPicPr>
            <a:picLocks noChangeAspect="1" noChangeArrowheads="1"/>
          </p:cNvPicPr>
          <p:nvPr/>
        </p:nvPicPr>
        <p:blipFill>
          <a:blip r:embed="rId2" cstate="print"/>
          <a:srcRect l="11362" t="25250" r="11362" b="10100"/>
          <a:stretch>
            <a:fillRect/>
          </a:stretch>
        </p:blipFill>
        <p:spPr bwMode="auto">
          <a:xfrm>
            <a:off x="5148263" y="1052513"/>
            <a:ext cx="37846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3333FF"/>
                </a:solidFill>
              </a:rPr>
              <a:t>Игры-драматизации</a:t>
            </a:r>
          </a:p>
        </p:txBody>
      </p:sp>
      <p:sp>
        <p:nvSpPr>
          <p:cNvPr id="31746" name="Rectangle 4"/>
          <p:cNvSpPr>
            <a:spLocks noGrp="1"/>
          </p:cNvSpPr>
          <p:nvPr>
            <p:ph type="body" sz="half" idx="1"/>
          </p:nvPr>
        </p:nvSpPr>
        <p:spPr>
          <a:xfrm>
            <a:off x="179388" y="1557338"/>
            <a:ext cx="3455987" cy="511175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600" b="1" smtClean="0"/>
              <a:t>Значение: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- Формирование гуманных чувств и умений их выражать с помощью интонации, мимики, жестов, характерных движений и поз.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- Пробуждение эмоциональной активности детей, направляя их на сопереживание, сочувствие.</a:t>
            </a:r>
          </a:p>
        </p:txBody>
      </p:sp>
      <p:sp>
        <p:nvSpPr>
          <p:cNvPr id="31747" name="Rectangle 5"/>
          <p:cNvSpPr>
            <a:spLocks noGrp="1"/>
          </p:cNvSpPr>
          <p:nvPr>
            <p:ph type="body" sz="half" idx="2"/>
          </p:nvPr>
        </p:nvSpPr>
        <p:spPr>
          <a:xfrm>
            <a:off x="4714876" y="4214818"/>
            <a:ext cx="3292492" cy="2311394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600" b="1" dirty="0" smtClean="0"/>
              <a:t>Названия игр и их применение: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Игры – драматизации по сказкам </a:t>
            </a:r>
          </a:p>
          <a:p>
            <a:pPr>
              <a:buFont typeface="Wingdings" pitchFamily="2" charset="2"/>
              <a:buNone/>
            </a:pPr>
            <a:r>
              <a:rPr lang="ru-RU" sz="1600" dirty="0" smtClean="0"/>
              <a:t>«Репка», «Колобок», «Коза –дереза», «Двенадцать месяцев» и т .д.(чтение, во внеклассной работе)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/>
          <a:srcRect t="21411" b="5840"/>
          <a:stretch>
            <a:fillRect/>
          </a:stretch>
        </p:blipFill>
        <p:spPr bwMode="auto">
          <a:xfrm>
            <a:off x="3708400" y="1268413"/>
            <a:ext cx="5256213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7" name="Picture 1" descr="C:\Documents and Settings\Admin\Рабочий стол\100OLYMP\P321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000504"/>
            <a:ext cx="3428483" cy="257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9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smtClean="0">
                <a:solidFill>
                  <a:schemeClr val="folHlink"/>
                </a:solidFill>
              </a:rPr>
              <a:t>Анализ результативности использования игровых технологий на уроках математики</a:t>
            </a:r>
          </a:p>
        </p:txBody>
      </p:sp>
      <p:sp>
        <p:nvSpPr>
          <p:cNvPr id="59400" name="Rectangle 5"/>
          <p:cNvSpPr>
            <a:spLocks noGrp="1"/>
          </p:cNvSpPr>
          <p:nvPr>
            <p:ph type="body" sz="half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600" smtClean="0"/>
              <a:t>В ходе внедрения игровых технологий в учебный процесс на уроках математики была выявлена следующая тенденция усвоения знаний учащимися: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600" smtClean="0"/>
              <a:t>-сокращение доли начального уровня знаний;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600" smtClean="0"/>
              <a:t>-увеличение среднего и высокого уровня знаний;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600" smtClean="0"/>
              <a:t>-сокращение достаточного уровня знаний.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600" smtClean="0"/>
              <a:t>Вывод: игровые технологии дают результаты усвоения знаний для более высокого уровня знаний и раскрывают творческий потенциал уч-ся, однако их широкое применение на уроках математики негативно сказывается на уч-ся без определенного уровня творческого потенциала.</a:t>
            </a:r>
          </a:p>
        </p:txBody>
      </p:sp>
      <p:graphicFrame>
        <p:nvGraphicFramePr>
          <p:cNvPr id="7" name="Содержимое 6"/>
          <p:cNvGraphicFramePr>
            <a:graphicFrameLocks noChangeAspect="1"/>
          </p:cNvGraphicFramePr>
          <p:nvPr>
            <p:ph sz="half" idx="2"/>
          </p:nvPr>
        </p:nvGraphicFramePr>
        <p:xfrm>
          <a:off x="4767263" y="1643050"/>
          <a:ext cx="3997325" cy="4429156"/>
        </p:xfrm>
        <a:graphic>
          <a:graphicData uri="http://schemas.openxmlformats.org/presentationml/2006/ole">
            <p:oleObj spid="_x0000_s59400" name="Диаграмма" r:id="rId3" imgW="6095926" imgH="4067249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7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smtClean="0">
                <a:solidFill>
                  <a:schemeClr val="folHlink"/>
                </a:solidFill>
              </a:rPr>
              <a:t>Анализ результативности использования игровых технологий на уроках украинского языка</a:t>
            </a:r>
          </a:p>
        </p:txBody>
      </p:sp>
      <p:sp>
        <p:nvSpPr>
          <p:cNvPr id="61448" name="Rectangle 5"/>
          <p:cNvSpPr>
            <a:spLocks noGrp="1"/>
          </p:cNvSpPr>
          <p:nvPr>
            <p:ph type="body" sz="half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600" smtClean="0"/>
              <a:t>В ходе внедрения игровых технологий в учебный процесс на уроках украинского языка была выявлена следующая тенденция усвоения знаний учащимися: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-увеличение доли начального уровня знаний;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-увеличение достаточного и высокого уровня знаний;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-сокращение доли среднего уровня знаний.</a:t>
            </a:r>
          </a:p>
          <a:p>
            <a:pPr>
              <a:buFont typeface="Wingdings" pitchFamily="2" charset="2"/>
              <a:buNone/>
            </a:pPr>
            <a:r>
              <a:rPr lang="ru-RU" sz="1600" smtClean="0"/>
              <a:t>Вывод: игровые технологии дают хорошие результаты усвоения знаний для уч-ся с достаточным и высоким уровнем знаний, раскрывают творческий потенциал уч-ся.</a:t>
            </a:r>
          </a:p>
        </p:txBody>
      </p:sp>
      <p:graphicFrame>
        <p:nvGraphicFramePr>
          <p:cNvPr id="61446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4765675" y="1600200"/>
          <a:ext cx="4000500" cy="4524375"/>
        </p:xfrm>
        <a:graphic>
          <a:graphicData uri="http://schemas.openxmlformats.org/presentationml/2006/ole">
            <p:oleObj spid="_x0000_s61446" name="Диаграмма" r:id="rId3" imgW="4000568" imgH="4524225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71678"/>
            <a:ext cx="2286016" cy="398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285992"/>
            <a:ext cx="2500330" cy="377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857364"/>
            <a:ext cx="2432515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3366980"/>
            <a:ext cx="2285984" cy="330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28596" y="142852"/>
            <a:ext cx="84296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Достижения моих учеников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9"/>
          <p:cNvSpPr>
            <a:spLocks noChangeArrowheads="1"/>
          </p:cNvSpPr>
          <p:nvPr/>
        </p:nvSpPr>
        <p:spPr bwMode="auto">
          <a:xfrm rot="-5400000">
            <a:off x="2103438" y="-746125"/>
            <a:ext cx="5143500" cy="7921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4AF70"/>
              </a:gs>
              <a:gs pos="50000">
                <a:srgbClr val="FDE5CD"/>
              </a:gs>
              <a:gs pos="100000">
                <a:srgbClr val="F4AF70"/>
              </a:gs>
            </a:gsLst>
            <a:lin ang="18900000" scaled="1"/>
          </a:gradFill>
          <a:ln w="7620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125538"/>
            <a:ext cx="7286625" cy="3643312"/>
          </a:xfrm>
        </p:spPr>
        <p:txBody>
          <a:bodyPr/>
          <a:lstStyle/>
          <a:p>
            <a:pPr algn="ctr" eaLnBrk="1" hangingPunct="1"/>
            <a:r>
              <a:rPr lang="ru-RU" sz="2900" b="1" cap="none" smtClean="0">
                <a:solidFill>
                  <a:srgbClr val="800000"/>
                </a:solidFill>
              </a:rPr>
              <a:t>ОБОБЩЕНИЕ ПЕДАГОГИЧЕСКОГО ОПЫТА</a:t>
            </a:r>
            <a:br>
              <a:rPr lang="ru-RU" sz="2900" b="1" cap="none" smtClean="0">
                <a:solidFill>
                  <a:srgbClr val="800000"/>
                </a:solidFill>
              </a:rPr>
            </a:br>
            <a:r>
              <a:rPr lang="ru-RU" sz="2900" b="1" cap="none" smtClean="0">
                <a:solidFill>
                  <a:srgbClr val="800000"/>
                </a:solidFill>
              </a:rPr>
              <a:t/>
            </a:r>
            <a:br>
              <a:rPr lang="ru-RU" sz="2900" b="1" cap="none" smtClean="0">
                <a:solidFill>
                  <a:srgbClr val="800000"/>
                </a:solidFill>
              </a:rPr>
            </a:br>
            <a:r>
              <a:rPr lang="ru-RU" sz="2900" i="1" cap="none" smtClean="0">
                <a:solidFill>
                  <a:srgbClr val="4813DF"/>
                </a:solidFill>
              </a:rPr>
              <a:t>«</a:t>
            </a:r>
            <a:r>
              <a:rPr lang="ru-RU" sz="2900" b="1" i="1" cap="none" smtClean="0">
                <a:solidFill>
                  <a:srgbClr val="4813DF"/>
                </a:solidFill>
              </a:rPr>
              <a:t>ИГРОВАЯ ДЕЯТЕЛЬНОСТЬ</a:t>
            </a:r>
            <a:br>
              <a:rPr lang="ru-RU" sz="2900" b="1" i="1" cap="none" smtClean="0">
                <a:solidFill>
                  <a:srgbClr val="4813DF"/>
                </a:solidFill>
              </a:rPr>
            </a:br>
            <a:r>
              <a:rPr lang="ru-RU" sz="2900" b="1" i="1" cap="none" smtClean="0">
                <a:solidFill>
                  <a:srgbClr val="4813DF"/>
                </a:solidFill>
              </a:rPr>
              <a:t> </a:t>
            </a:r>
            <a:r>
              <a:rPr lang="ru-RU" sz="2900" i="1" cap="none" smtClean="0">
                <a:solidFill>
                  <a:srgbClr val="4813DF"/>
                </a:solidFill>
              </a:rPr>
              <a:t>КАК СРЕДСТВО РАЗВИТИЯ</a:t>
            </a:r>
            <a:br>
              <a:rPr lang="ru-RU" sz="2900" i="1" cap="none" smtClean="0">
                <a:solidFill>
                  <a:srgbClr val="4813DF"/>
                </a:solidFill>
              </a:rPr>
            </a:br>
            <a:r>
              <a:rPr lang="ru-RU" sz="2900" i="1" cap="none" smtClean="0">
                <a:solidFill>
                  <a:srgbClr val="4813DF"/>
                </a:solidFill>
              </a:rPr>
              <a:t> ТВОРЧЕСКИХ ИНТЕРЕСОВ </a:t>
            </a:r>
            <a:br>
              <a:rPr lang="ru-RU" sz="2900" i="1" cap="none" smtClean="0">
                <a:solidFill>
                  <a:srgbClr val="4813DF"/>
                </a:solidFill>
              </a:rPr>
            </a:br>
            <a:r>
              <a:rPr lang="ru-RU" sz="2900" i="1" cap="none" smtClean="0">
                <a:solidFill>
                  <a:srgbClr val="4813DF"/>
                </a:solidFill>
              </a:rPr>
              <a:t>МЛАДШИХ ШКОЛЬНИКОВ»</a:t>
            </a:r>
            <a:br>
              <a:rPr lang="ru-RU" sz="2900" i="1" cap="none" smtClean="0">
                <a:solidFill>
                  <a:srgbClr val="4813DF"/>
                </a:solidFill>
              </a:rPr>
            </a:br>
            <a:endParaRPr lang="ru-RU" sz="2900" b="1" i="1" cap="none" smtClean="0">
              <a:solidFill>
                <a:srgbClr val="4813D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928802"/>
            <a:ext cx="3273595" cy="465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3" y="2214554"/>
            <a:ext cx="3071834" cy="433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349521" y="2801752"/>
            <a:ext cx="4328942" cy="302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28596" y="142852"/>
            <a:ext cx="84296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Достижения моих учеников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28596" y="2000240"/>
            <a:ext cx="8715404" cy="4572032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ru-RU" dirty="0" err="1" smtClean="0">
                <a:solidFill>
                  <a:srgbClr val="FF0000"/>
                </a:solidFill>
              </a:rPr>
              <a:t>Чудинов</a:t>
            </a:r>
            <a:r>
              <a:rPr lang="ru-RU" dirty="0" smtClean="0">
                <a:solidFill>
                  <a:srgbClr val="FF0000"/>
                </a:solidFill>
              </a:rPr>
              <a:t> Никита занесен в «Аллею славы» журнала «</a:t>
            </a:r>
            <a:r>
              <a:rPr lang="ru-RU" dirty="0" err="1" smtClean="0">
                <a:solidFill>
                  <a:srgbClr val="FF0000"/>
                </a:solidFill>
              </a:rPr>
              <a:t>Развивашка</a:t>
            </a:r>
            <a:r>
              <a:rPr lang="ru-RU" dirty="0" smtClean="0">
                <a:solidFill>
                  <a:srgbClr val="FF0000"/>
                </a:solidFill>
              </a:rPr>
              <a:t>» №23 2011 г. в номинации «Кроссворд»</a:t>
            </a:r>
          </a:p>
          <a:p>
            <a:pPr>
              <a:buBlip>
                <a:blip r:embed="rId2"/>
              </a:buBlip>
            </a:pPr>
            <a:r>
              <a:rPr lang="ru-RU" dirty="0" err="1" smtClean="0">
                <a:solidFill>
                  <a:srgbClr val="0070C0"/>
                </a:solidFill>
              </a:rPr>
              <a:t>Скрипник</a:t>
            </a:r>
            <a:r>
              <a:rPr lang="ru-RU" dirty="0" smtClean="0">
                <a:solidFill>
                  <a:srgbClr val="0070C0"/>
                </a:solidFill>
              </a:rPr>
              <a:t> Дарья призер журнала «Кузя» 2010 г. ,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    призер журнала «Детский мир» 2011 г., призер журнала «Мадмуазель» 2010 г. номинация «Кроссворд»</a:t>
            </a:r>
          </a:p>
          <a:p>
            <a:pPr>
              <a:buBlip>
                <a:blip r:embed="rId2"/>
              </a:buBlip>
            </a:pPr>
            <a:r>
              <a:rPr lang="ru-RU" dirty="0" smtClean="0">
                <a:solidFill>
                  <a:srgbClr val="7030A0"/>
                </a:solidFill>
              </a:rPr>
              <a:t>Смирнова Анастасия занесена в «Аллею славы» журнала «</a:t>
            </a:r>
            <a:r>
              <a:rPr lang="ru-RU" dirty="0" err="1" smtClean="0">
                <a:solidFill>
                  <a:srgbClr val="7030A0"/>
                </a:solidFill>
              </a:rPr>
              <a:t>Р</a:t>
            </a:r>
            <a:r>
              <a:rPr lang="ru-RU" dirty="0" err="1" smtClean="0">
                <a:solidFill>
                  <a:srgbClr val="7030A0"/>
                </a:solidFill>
              </a:rPr>
              <a:t>азвивашка</a:t>
            </a:r>
            <a:r>
              <a:rPr lang="ru-RU" dirty="0" smtClean="0">
                <a:solidFill>
                  <a:srgbClr val="7030A0"/>
                </a:solidFill>
              </a:rPr>
              <a:t>»№23 2011г. в номинации «</a:t>
            </a:r>
            <a:r>
              <a:rPr lang="ru-RU" dirty="0" err="1" smtClean="0">
                <a:solidFill>
                  <a:srgbClr val="7030A0"/>
                </a:solidFill>
              </a:rPr>
              <a:t>Кроссорд</a:t>
            </a:r>
            <a:r>
              <a:rPr lang="ru-RU" dirty="0" smtClean="0">
                <a:solidFill>
                  <a:srgbClr val="7030A0"/>
                </a:solidFill>
              </a:rPr>
              <a:t>».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42852"/>
            <a:ext cx="84296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Достижения моих учеников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42852"/>
            <a:ext cx="84296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Достижения моих учеников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28600"/>
            <a:ext cx="8405842" cy="77150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Семинар учителей 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4-х классов 2010-2011 г.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PA200001 009_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4" y="1214422"/>
            <a:ext cx="3571900" cy="2446736"/>
          </a:xfrm>
          <a:prstGeom prst="rect">
            <a:avLst/>
          </a:prstGeom>
        </p:spPr>
      </p:pic>
      <p:pic>
        <p:nvPicPr>
          <p:cNvPr id="6" name="Рисунок 5" descr="PA200001 010_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94" y="3786190"/>
            <a:ext cx="3357618" cy="2928958"/>
          </a:xfrm>
          <a:prstGeom prst="rect">
            <a:avLst/>
          </a:prstGeom>
        </p:spPr>
      </p:pic>
      <p:pic>
        <p:nvPicPr>
          <p:cNvPr id="7" name="Рисунок 6" descr="PA200001 014_0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3714752"/>
            <a:ext cx="4429156" cy="2714620"/>
          </a:xfrm>
          <a:prstGeom prst="rect">
            <a:avLst/>
          </a:prstGeom>
        </p:spPr>
      </p:pic>
      <p:pic>
        <p:nvPicPr>
          <p:cNvPr id="8" name="Рисунок 7" descr="PA200001 016_0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1357298"/>
            <a:ext cx="4214842" cy="278606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/>
          </p:cNvSpPr>
          <p:nvPr>
            <p:ph type="title"/>
          </p:nvPr>
        </p:nvSpPr>
        <p:spPr>
          <a:xfrm>
            <a:off x="1619250" y="260350"/>
            <a:ext cx="6335713" cy="990600"/>
          </a:xfrm>
        </p:spPr>
        <p:txBody>
          <a:bodyPr/>
          <a:lstStyle/>
          <a:p>
            <a:pPr algn="ctr"/>
            <a:r>
              <a:rPr lang="ru-RU" sz="2000" i="1" u="sng" smtClean="0">
                <a:solidFill>
                  <a:schemeClr val="folHlink"/>
                </a:solidFill>
              </a:rPr>
              <a:t>В школьную практику обучения желательно внедрить следующие положения:</a:t>
            </a:r>
          </a:p>
        </p:txBody>
      </p:sp>
      <p:sp>
        <p:nvSpPr>
          <p:cNvPr id="62466" name="Rectangle 3"/>
          <p:cNvSpPr>
            <a:spLocks noGrp="1"/>
          </p:cNvSpPr>
          <p:nvPr>
            <p:ph type="body" idx="1"/>
          </p:nvPr>
        </p:nvSpPr>
        <p:spPr>
          <a:xfrm>
            <a:off x="612775" y="1600200"/>
            <a:ext cx="8153400" cy="4525963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ru-RU" sz="2200" smtClean="0"/>
              <a:t>Процесс обучения в школе должен включать в себя как традиционные, так и нетрадиционные приемы обучения, к которым относятся и обучающие игры;</a:t>
            </a:r>
          </a:p>
          <a:p>
            <a:pPr lvl="1">
              <a:lnSpc>
                <a:spcPct val="90000"/>
              </a:lnSpc>
            </a:pPr>
            <a:r>
              <a:rPr lang="ru-RU" sz="2200" smtClean="0"/>
              <a:t>Обучающая игра должна учитывать индивидуальные психологические особенности каждого обучаемого;</a:t>
            </a:r>
          </a:p>
          <a:p>
            <a:pPr lvl="1">
              <a:lnSpc>
                <a:spcPct val="90000"/>
              </a:lnSpc>
            </a:pPr>
            <a:r>
              <a:rPr lang="ru-RU" sz="2200" smtClean="0"/>
              <a:t>Для большей эффективности обучающую игру следует вводить постепенно (от простого к сложному) на всех периодах обучения;</a:t>
            </a:r>
          </a:p>
          <a:p>
            <a:pPr lvl="1">
              <a:lnSpc>
                <a:spcPct val="90000"/>
              </a:lnSpc>
            </a:pPr>
            <a:r>
              <a:rPr lang="ru-RU" sz="2200" smtClean="0"/>
              <a:t>Само обучение в целом должно быть преимущественно проблемным, активно-игровым, в котором каждый ученик решает интересные коммуникативно-познавательные учебные задачи, т.е. все фокусируется вокруг школьника как субъекта учебной деятельности.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b="1" i="1" smtClean="0">
                <a:solidFill>
                  <a:srgbClr val="3333FF"/>
                </a:solidFill>
              </a:rPr>
              <a:t>«В игре ребенок живет и следы этой жизни глубже остаются в нем, чем следы настоящего»</a:t>
            </a:r>
          </a:p>
          <a:p>
            <a:pPr algn="r">
              <a:buFont typeface="Wingdings" pitchFamily="2" charset="2"/>
              <a:buNone/>
            </a:pPr>
            <a:r>
              <a:rPr lang="ru-RU" b="1" i="1" smtClean="0">
                <a:solidFill>
                  <a:schemeClr val="bg1"/>
                </a:solidFill>
              </a:rPr>
              <a:t>К. Ушинский</a:t>
            </a:r>
          </a:p>
          <a:p>
            <a:pPr>
              <a:buFont typeface="Wingdings" pitchFamily="2" charset="2"/>
              <a:buNone/>
            </a:pPr>
            <a:r>
              <a:rPr lang="ru-RU" b="1" i="1" smtClean="0">
                <a:solidFill>
                  <a:srgbClr val="3333FF"/>
                </a:solidFill>
              </a:rPr>
              <a:t>«Воспитание будущего деятеля происходит прежде всего в игре»</a:t>
            </a:r>
          </a:p>
          <a:p>
            <a:pPr algn="r">
              <a:buFont typeface="Wingdings" pitchFamily="2" charset="2"/>
              <a:buNone/>
            </a:pPr>
            <a:r>
              <a:rPr lang="ru-RU" b="1" i="1" smtClean="0">
                <a:solidFill>
                  <a:schemeClr val="bg1"/>
                </a:solidFill>
              </a:rPr>
              <a:t>А. Макаренко</a:t>
            </a:r>
          </a:p>
          <a:p>
            <a:pPr>
              <a:buFont typeface="Wingdings" pitchFamily="2" charset="2"/>
              <a:buNone/>
            </a:pPr>
            <a:endParaRPr lang="ru-RU" b="1" i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44"/>
          <p:cNvGrpSpPr>
            <a:grpSpLocks/>
          </p:cNvGrpSpPr>
          <p:nvPr/>
        </p:nvGrpSpPr>
        <p:grpSpPr bwMode="auto">
          <a:xfrm>
            <a:off x="1547813" y="260350"/>
            <a:ext cx="5473700" cy="930275"/>
            <a:chOff x="385" y="1026"/>
            <a:chExt cx="1724" cy="2765"/>
          </a:xfrm>
        </p:grpSpPr>
        <p:sp>
          <p:nvSpPr>
            <p:cNvPr id="19477" name="AutoShape 45"/>
            <p:cNvSpPr>
              <a:spLocks noChangeArrowheads="1"/>
            </p:cNvSpPr>
            <p:nvPr/>
          </p:nvSpPr>
          <p:spPr bwMode="auto">
            <a:xfrm>
              <a:off x="385" y="1026"/>
              <a:ext cx="1724" cy="1361"/>
            </a:xfrm>
            <a:prstGeom prst="plaque">
              <a:avLst>
                <a:gd name="adj" fmla="val 16667"/>
              </a:avLst>
            </a:prstGeom>
            <a:gradFill rotWithShape="1">
              <a:gsLst>
                <a:gs pos="0">
                  <a:srgbClr val="FFCC66"/>
                </a:gs>
                <a:gs pos="50000">
                  <a:srgbClr val="FFFFB5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9478" name="Text Box 46"/>
            <p:cNvSpPr txBox="1">
              <a:spLocks noChangeArrowheads="1"/>
            </p:cNvSpPr>
            <p:nvPr/>
          </p:nvSpPr>
          <p:spPr bwMode="auto">
            <a:xfrm>
              <a:off x="521" y="1073"/>
              <a:ext cx="1452" cy="2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ru-RU" sz="1800" b="1">
                <a:solidFill>
                  <a:srgbClr val="800000"/>
                </a:solidFill>
                <a:latin typeface="Calibri" pitchFamily="34" charset="0"/>
              </a:endParaRPr>
            </a:p>
            <a:p>
              <a:pPr algn="ctr">
                <a:spcBef>
                  <a:spcPct val="50000"/>
                </a:spcBef>
              </a:pPr>
              <a:endParaRPr lang="ru-RU" sz="2400" b="1">
                <a:solidFill>
                  <a:srgbClr val="800000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19458" name="Group 3"/>
          <p:cNvGrpSpPr>
            <a:grpSpLocks/>
          </p:cNvGrpSpPr>
          <p:nvPr/>
        </p:nvGrpSpPr>
        <p:grpSpPr bwMode="auto">
          <a:xfrm>
            <a:off x="179388" y="3644900"/>
            <a:ext cx="3563937" cy="1506538"/>
            <a:chOff x="385" y="1026"/>
            <a:chExt cx="1724" cy="1583"/>
          </a:xfrm>
        </p:grpSpPr>
        <p:sp>
          <p:nvSpPr>
            <p:cNvPr id="19475" name="AutoShape 4"/>
            <p:cNvSpPr>
              <a:spLocks noChangeArrowheads="1"/>
            </p:cNvSpPr>
            <p:nvPr/>
          </p:nvSpPr>
          <p:spPr bwMode="auto">
            <a:xfrm>
              <a:off x="385" y="1026"/>
              <a:ext cx="1724" cy="1361"/>
            </a:xfrm>
            <a:prstGeom prst="plaque">
              <a:avLst>
                <a:gd name="adj" fmla="val 16667"/>
              </a:avLst>
            </a:prstGeom>
            <a:gradFill rotWithShape="1">
              <a:gsLst>
                <a:gs pos="0">
                  <a:srgbClr val="FFCC66"/>
                </a:gs>
                <a:gs pos="50000">
                  <a:srgbClr val="FFFFB5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9476" name="Text Box 5"/>
            <p:cNvSpPr txBox="1">
              <a:spLocks noChangeArrowheads="1"/>
            </p:cNvSpPr>
            <p:nvPr/>
          </p:nvSpPr>
          <p:spPr bwMode="auto">
            <a:xfrm>
              <a:off x="521" y="1071"/>
              <a:ext cx="1452" cy="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800" b="1">
                  <a:latin typeface="Calibri" pitchFamily="34" charset="0"/>
                </a:rPr>
                <a:t>Традиционные технологии обучения и воспитания учащихся</a:t>
              </a:r>
              <a:endParaRPr lang="ru-RU" sz="1800" b="1">
                <a:solidFill>
                  <a:srgbClr val="800000"/>
                </a:solidFill>
                <a:latin typeface="Calibri" pitchFamily="34" charset="0"/>
              </a:endParaRPr>
            </a:p>
            <a:p>
              <a:pPr algn="ctr">
                <a:spcBef>
                  <a:spcPct val="50000"/>
                </a:spcBef>
              </a:pPr>
              <a:endParaRPr lang="ru-RU" sz="2400" b="1">
                <a:solidFill>
                  <a:srgbClr val="800000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19459" name="Group 9"/>
          <p:cNvGrpSpPr>
            <a:grpSpLocks/>
          </p:cNvGrpSpPr>
          <p:nvPr/>
        </p:nvGrpSpPr>
        <p:grpSpPr bwMode="auto">
          <a:xfrm>
            <a:off x="5076825" y="3644900"/>
            <a:ext cx="3744913" cy="1557338"/>
            <a:chOff x="3787" y="1026"/>
            <a:chExt cx="1724" cy="1531"/>
          </a:xfrm>
        </p:grpSpPr>
        <p:sp>
          <p:nvSpPr>
            <p:cNvPr id="19473" name="AutoShape 10"/>
            <p:cNvSpPr>
              <a:spLocks noChangeArrowheads="1"/>
            </p:cNvSpPr>
            <p:nvPr/>
          </p:nvSpPr>
          <p:spPr bwMode="auto">
            <a:xfrm>
              <a:off x="3787" y="1026"/>
              <a:ext cx="1724" cy="1361"/>
            </a:xfrm>
            <a:prstGeom prst="plaque">
              <a:avLst>
                <a:gd name="adj" fmla="val 16667"/>
              </a:avLst>
            </a:prstGeom>
            <a:gradFill rotWithShape="1">
              <a:gsLst>
                <a:gs pos="0">
                  <a:srgbClr val="FFCC66"/>
                </a:gs>
                <a:gs pos="50000">
                  <a:srgbClr val="FFFFB5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9474" name="Text Box 11"/>
            <p:cNvSpPr txBox="1">
              <a:spLocks noChangeArrowheads="1"/>
            </p:cNvSpPr>
            <p:nvPr/>
          </p:nvSpPr>
          <p:spPr bwMode="auto">
            <a:xfrm>
              <a:off x="3832" y="1118"/>
              <a:ext cx="1679" cy="1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ru-RU" sz="1800" b="1">
                <a:solidFill>
                  <a:srgbClr val="800000"/>
                </a:solidFill>
                <a:latin typeface="Calibri" pitchFamily="34" charset="0"/>
              </a:endParaRPr>
            </a:p>
            <a:p>
              <a:pPr algn="ctr"/>
              <a:r>
                <a:rPr lang="ru-RU" sz="1800" b="1">
                  <a:latin typeface="Calibri" pitchFamily="34" charset="0"/>
                </a:rPr>
                <a:t>Творческий образовательный процесс</a:t>
              </a:r>
            </a:p>
            <a:p>
              <a:pPr algn="ctr">
                <a:spcBef>
                  <a:spcPct val="50000"/>
                </a:spcBef>
              </a:pPr>
              <a:endParaRPr lang="ru-RU" sz="2400" b="1">
                <a:solidFill>
                  <a:srgbClr val="800000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19460" name="Group 27"/>
          <p:cNvGrpSpPr>
            <a:grpSpLocks/>
          </p:cNvGrpSpPr>
          <p:nvPr/>
        </p:nvGrpSpPr>
        <p:grpSpPr bwMode="auto">
          <a:xfrm>
            <a:off x="250825" y="1341438"/>
            <a:ext cx="8569325" cy="1262062"/>
            <a:chOff x="3787" y="1026"/>
            <a:chExt cx="1724" cy="1617"/>
          </a:xfrm>
        </p:grpSpPr>
        <p:sp>
          <p:nvSpPr>
            <p:cNvPr id="19471" name="AutoShape 28"/>
            <p:cNvSpPr>
              <a:spLocks noChangeArrowheads="1"/>
            </p:cNvSpPr>
            <p:nvPr/>
          </p:nvSpPr>
          <p:spPr bwMode="auto">
            <a:xfrm>
              <a:off x="3787" y="1026"/>
              <a:ext cx="1724" cy="1361"/>
            </a:xfrm>
            <a:prstGeom prst="plaque">
              <a:avLst>
                <a:gd name="adj" fmla="val 16667"/>
              </a:avLst>
            </a:prstGeom>
            <a:gradFill rotWithShape="1">
              <a:gsLst>
                <a:gs pos="0">
                  <a:srgbClr val="FFCC66"/>
                </a:gs>
                <a:gs pos="50000">
                  <a:srgbClr val="FFFFB5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Font typeface="Symbol" pitchFamily="18" charset="2"/>
                <a:buNone/>
              </a:pPr>
              <a:r>
                <a:rPr lang="ru-RU" sz="1800">
                  <a:latin typeface="Calibri" pitchFamily="34" charset="0"/>
                </a:rPr>
                <a:t>Инновационные технологии в учебно-воспитательном процессе</a:t>
              </a:r>
            </a:p>
            <a:p>
              <a:pPr algn="ctr"/>
              <a:endParaRPr lang="ru-RU" sz="1800">
                <a:latin typeface="Calibri" pitchFamily="34" charset="0"/>
              </a:endParaRPr>
            </a:p>
          </p:txBody>
        </p:sp>
        <p:sp>
          <p:nvSpPr>
            <p:cNvPr id="19472" name="Text Box 29"/>
            <p:cNvSpPr txBox="1">
              <a:spLocks noChangeArrowheads="1"/>
            </p:cNvSpPr>
            <p:nvPr/>
          </p:nvSpPr>
          <p:spPr bwMode="auto">
            <a:xfrm>
              <a:off x="3832" y="1120"/>
              <a:ext cx="1679" cy="1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ru-RU" sz="1800">
                <a:latin typeface="Calibri" pitchFamily="34" charset="0"/>
              </a:endParaRPr>
            </a:p>
            <a:p>
              <a:pPr algn="ctr"/>
              <a:endParaRPr lang="ru-RU" sz="1800" b="1">
                <a:latin typeface="Calibri" pitchFamily="34" charset="0"/>
              </a:endParaRPr>
            </a:p>
            <a:p>
              <a:pPr algn="ctr">
                <a:spcBef>
                  <a:spcPct val="50000"/>
                </a:spcBef>
              </a:pPr>
              <a:endParaRPr lang="ru-RU" sz="2400" b="1">
                <a:solidFill>
                  <a:srgbClr val="800000"/>
                </a:solidFill>
                <a:latin typeface="Century Gothic" pitchFamily="34" charset="0"/>
              </a:endParaRPr>
            </a:p>
          </p:txBody>
        </p:sp>
      </p:grpSp>
      <p:sp>
        <p:nvSpPr>
          <p:cNvPr id="19461" name="WordArt 33"/>
          <p:cNvSpPr>
            <a:spLocks noChangeArrowheads="1" noChangeShapeType="1" noTextEdit="1"/>
          </p:cNvSpPr>
          <p:nvPr/>
        </p:nvSpPr>
        <p:spPr bwMode="auto">
          <a:xfrm>
            <a:off x="2051050" y="333375"/>
            <a:ext cx="4787900" cy="433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i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663300"/>
                </a:solidFill>
                <a:effectLst>
                  <a:outerShdw dist="35921" dir="2700000" algn="ctr" rotWithShape="0">
                    <a:srgbClr val="B2B2B2">
                      <a:alpha val="79999"/>
                    </a:srgbClr>
                  </a:outerShdw>
                </a:effectLst>
                <a:latin typeface="Book Antiqua"/>
              </a:rPr>
              <a:t>Актуальность опыта</a:t>
            </a:r>
          </a:p>
          <a:p>
            <a:pPr algn="ctr"/>
            <a:r>
              <a:rPr lang="ru-RU" i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663300"/>
                </a:solidFill>
                <a:effectLst>
                  <a:outerShdw dist="35921" dir="2700000" algn="ctr" rotWithShape="0">
                    <a:srgbClr val="B2B2B2">
                      <a:alpha val="79999"/>
                    </a:srgbClr>
                  </a:outerShdw>
                </a:effectLst>
                <a:latin typeface="Book Antiqua"/>
              </a:rPr>
              <a:t> </a:t>
            </a:r>
          </a:p>
        </p:txBody>
      </p:sp>
      <p:sp>
        <p:nvSpPr>
          <p:cNvPr id="19462" name="AutoShape 37"/>
          <p:cNvSpPr>
            <a:spLocks noChangeArrowheads="1"/>
          </p:cNvSpPr>
          <p:nvPr/>
        </p:nvSpPr>
        <p:spPr bwMode="auto">
          <a:xfrm>
            <a:off x="3779838" y="3573463"/>
            <a:ext cx="1216025" cy="12144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>
                <a:solidFill>
                  <a:schemeClr val="bg1"/>
                </a:solidFill>
                <a:latin typeface="Calibri" pitchFamily="34" charset="0"/>
              </a:rPr>
              <a:t>?</a:t>
            </a:r>
          </a:p>
        </p:txBody>
      </p:sp>
      <p:sp>
        <p:nvSpPr>
          <p:cNvPr id="19463" name="Text Box 50"/>
          <p:cNvSpPr txBox="1">
            <a:spLocks noChangeArrowheads="1"/>
          </p:cNvSpPr>
          <p:nvPr/>
        </p:nvSpPr>
        <p:spPr bwMode="auto">
          <a:xfrm>
            <a:off x="755650" y="1268413"/>
            <a:ext cx="7272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Проблема школы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19464" name="Text Box 51"/>
          <p:cNvSpPr txBox="1">
            <a:spLocks noChangeArrowheads="1"/>
          </p:cNvSpPr>
          <p:nvPr/>
        </p:nvSpPr>
        <p:spPr bwMode="auto">
          <a:xfrm>
            <a:off x="611188" y="2708275"/>
            <a:ext cx="79200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latin typeface="Calibri" pitchFamily="34" charset="0"/>
              </a:rPr>
              <a:t>Противоречие в образовательном процессе:</a:t>
            </a:r>
          </a:p>
        </p:txBody>
      </p:sp>
      <p:grpSp>
        <p:nvGrpSpPr>
          <p:cNvPr id="19465" name="Group 3"/>
          <p:cNvGrpSpPr>
            <a:grpSpLocks/>
          </p:cNvGrpSpPr>
          <p:nvPr/>
        </p:nvGrpSpPr>
        <p:grpSpPr bwMode="auto">
          <a:xfrm>
            <a:off x="250825" y="2636838"/>
            <a:ext cx="8640763" cy="1217612"/>
            <a:chOff x="385" y="1026"/>
            <a:chExt cx="1724" cy="1919"/>
          </a:xfrm>
        </p:grpSpPr>
        <p:sp>
          <p:nvSpPr>
            <p:cNvPr id="19469" name="AutoShape 4"/>
            <p:cNvSpPr>
              <a:spLocks noChangeArrowheads="1"/>
            </p:cNvSpPr>
            <p:nvPr/>
          </p:nvSpPr>
          <p:spPr bwMode="auto">
            <a:xfrm>
              <a:off x="385" y="1026"/>
              <a:ext cx="1724" cy="1361"/>
            </a:xfrm>
            <a:prstGeom prst="plaque">
              <a:avLst>
                <a:gd name="adj" fmla="val 16667"/>
              </a:avLst>
            </a:prstGeom>
            <a:gradFill rotWithShape="1">
              <a:gsLst>
                <a:gs pos="0">
                  <a:srgbClr val="FFCC66"/>
                </a:gs>
                <a:gs pos="50000">
                  <a:srgbClr val="FFFFB5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9470" name="Text Box 5"/>
            <p:cNvSpPr txBox="1">
              <a:spLocks noChangeArrowheads="1"/>
            </p:cNvSpPr>
            <p:nvPr/>
          </p:nvSpPr>
          <p:spPr bwMode="auto">
            <a:xfrm>
              <a:off x="521" y="1071"/>
              <a:ext cx="1452" cy="1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800" b="1">
                  <a:latin typeface="Calibri" pitchFamily="34" charset="0"/>
                </a:rPr>
                <a:t>Сохранение авторитета педагога, формирование уважения младших школьников к старшему поколению</a:t>
              </a:r>
              <a:endParaRPr lang="ru-RU" sz="1800" b="1">
                <a:solidFill>
                  <a:srgbClr val="800000"/>
                </a:solidFill>
                <a:latin typeface="Calibri" pitchFamily="34" charset="0"/>
              </a:endParaRPr>
            </a:p>
            <a:p>
              <a:pPr algn="ctr">
                <a:spcBef>
                  <a:spcPct val="50000"/>
                </a:spcBef>
              </a:pPr>
              <a:endParaRPr lang="ru-RU" sz="2400" b="1">
                <a:solidFill>
                  <a:srgbClr val="800000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19466" name="Group 3"/>
          <p:cNvGrpSpPr>
            <a:grpSpLocks/>
          </p:cNvGrpSpPr>
          <p:nvPr/>
        </p:nvGrpSpPr>
        <p:grpSpPr bwMode="auto">
          <a:xfrm>
            <a:off x="250825" y="5157788"/>
            <a:ext cx="8496300" cy="1077912"/>
            <a:chOff x="385" y="1026"/>
            <a:chExt cx="1724" cy="1699"/>
          </a:xfrm>
        </p:grpSpPr>
        <p:sp>
          <p:nvSpPr>
            <p:cNvPr id="19467" name="AutoShape 4"/>
            <p:cNvSpPr>
              <a:spLocks noChangeArrowheads="1"/>
            </p:cNvSpPr>
            <p:nvPr/>
          </p:nvSpPr>
          <p:spPr bwMode="auto">
            <a:xfrm>
              <a:off x="385" y="1026"/>
              <a:ext cx="1724" cy="1361"/>
            </a:xfrm>
            <a:prstGeom prst="plaque">
              <a:avLst>
                <a:gd name="adj" fmla="val 16667"/>
              </a:avLst>
            </a:prstGeom>
            <a:gradFill rotWithShape="1">
              <a:gsLst>
                <a:gs pos="0">
                  <a:srgbClr val="FFCC66"/>
                </a:gs>
                <a:gs pos="50000">
                  <a:srgbClr val="FFFFB5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9468" name="Text Box 5"/>
            <p:cNvSpPr txBox="1">
              <a:spLocks noChangeArrowheads="1"/>
            </p:cNvSpPr>
            <p:nvPr/>
          </p:nvSpPr>
          <p:spPr bwMode="auto">
            <a:xfrm>
              <a:off x="521" y="1071"/>
              <a:ext cx="1452" cy="1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>
                  <a:latin typeface="Calibri" pitchFamily="34" charset="0"/>
                </a:rPr>
                <a:t>Формирование самостоятельной сильной творческой личности школьника, способного</a:t>
              </a:r>
              <a:r>
                <a:rPr lang="ru-RU" sz="1400">
                  <a:latin typeface="Calibri" pitchFamily="34" charset="0"/>
                </a:rPr>
                <a:t> </a:t>
              </a:r>
              <a:r>
                <a:rPr lang="ru-RU" sz="1400" b="1">
                  <a:latin typeface="Calibri" pitchFamily="34" charset="0"/>
                </a:rPr>
                <a:t>осуществлять нравственный выбор, нести за него ответственность, саморазвиваться и самореализовываться</a:t>
              </a:r>
              <a:endParaRPr lang="ru-RU" sz="1400" b="1">
                <a:solidFill>
                  <a:srgbClr val="800000"/>
                </a:solidFill>
                <a:latin typeface="Calibri" pitchFamily="34" charset="0"/>
              </a:endParaRPr>
            </a:p>
            <a:p>
              <a:pPr algn="ctr">
                <a:spcBef>
                  <a:spcPct val="50000"/>
                </a:spcBef>
              </a:pPr>
              <a:endParaRPr lang="ru-RU" sz="1400" b="1">
                <a:solidFill>
                  <a:srgbClr val="8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AutoShape 4"/>
          <p:cNvSpPr>
            <a:spLocks noChangeArrowheads="1"/>
          </p:cNvSpPr>
          <p:nvPr/>
        </p:nvSpPr>
        <p:spPr bwMode="auto">
          <a:xfrm>
            <a:off x="4716463" y="1557338"/>
            <a:ext cx="4283075" cy="5087937"/>
          </a:xfrm>
          <a:prstGeom prst="roundRect">
            <a:avLst>
              <a:gd name="adj" fmla="val 16667"/>
            </a:avLst>
          </a:prstGeom>
          <a:solidFill>
            <a:srgbClr val="FF9900">
              <a:alpha val="34117"/>
            </a:srgbClr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4932363" y="1700213"/>
            <a:ext cx="3922712" cy="4978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2000" b="1" i="1" u="sng">
                <a:solidFill>
                  <a:srgbClr val="800000"/>
                </a:solidFill>
                <a:latin typeface="Calibri" pitchFamily="34" charset="0"/>
              </a:rPr>
              <a:t>Методы достижения поставленной цели</a:t>
            </a:r>
            <a:r>
              <a:rPr lang="ru-RU" sz="2000" b="1" i="1">
                <a:solidFill>
                  <a:srgbClr val="800000"/>
                </a:solidFill>
                <a:latin typeface="Calibri" pitchFamily="34" charset="0"/>
              </a:rPr>
              <a:t>: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ru-RU" sz="2000" b="1" i="1">
                <a:solidFill>
                  <a:srgbClr val="800000"/>
                </a:solidFill>
                <a:latin typeface="Calibri" pitchFamily="34" charset="0"/>
              </a:rPr>
              <a:t> практическое выявление конкретных игровых форм обучения, позволяющих сохранять стабильно высокий интерес учащихся к образовательному процессу;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ru-RU" sz="2000" b="1" i="1">
                <a:solidFill>
                  <a:srgbClr val="800000"/>
                </a:solidFill>
                <a:latin typeface="Calibri" pitchFamily="34" charset="0"/>
              </a:rPr>
              <a:t> постоянное расширение практического разнообразия используемых обучающих и развивающих игр;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ru-RU" sz="2000" b="1" i="1">
                <a:solidFill>
                  <a:srgbClr val="800000"/>
                </a:solidFill>
                <a:latin typeface="Calibri" pitchFamily="34" charset="0"/>
              </a:rPr>
              <a:t>мониторинг результатов использования различных игровых технологий, установление рациональности частоты использования конкретных видов игр.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ru-RU" sz="2000">
              <a:latin typeface="Calibri" pitchFamily="34" charset="0"/>
            </a:endParaRPr>
          </a:p>
        </p:txBody>
      </p:sp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468313" y="188913"/>
            <a:ext cx="82804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i="1">
                <a:solidFill>
                  <a:srgbClr val="800000"/>
                </a:solidFill>
                <a:latin typeface="Century Gothic" pitchFamily="34" charset="0"/>
              </a:rPr>
              <a:t>Цель педагогического опыта</a:t>
            </a:r>
          </a:p>
        </p:txBody>
      </p:sp>
      <p:grpSp>
        <p:nvGrpSpPr>
          <p:cNvPr id="20484" name="Group 10"/>
          <p:cNvGrpSpPr>
            <a:grpSpLocks/>
          </p:cNvGrpSpPr>
          <p:nvPr/>
        </p:nvGrpSpPr>
        <p:grpSpPr bwMode="auto">
          <a:xfrm>
            <a:off x="250825" y="1700213"/>
            <a:ext cx="2952750" cy="4824412"/>
            <a:chOff x="1383" y="1207"/>
            <a:chExt cx="2722" cy="907"/>
          </a:xfrm>
        </p:grpSpPr>
        <p:sp>
          <p:nvSpPr>
            <p:cNvPr id="20487" name="AutoShape 11"/>
            <p:cNvSpPr>
              <a:spLocks noChangeArrowheads="1"/>
            </p:cNvSpPr>
            <p:nvPr/>
          </p:nvSpPr>
          <p:spPr bwMode="auto">
            <a:xfrm>
              <a:off x="1383" y="1207"/>
              <a:ext cx="2676" cy="90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C9"/>
                </a:gs>
                <a:gs pos="100000">
                  <a:srgbClr val="F4CD80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800">
                <a:latin typeface="Calibri" pitchFamily="34" charset="0"/>
              </a:endParaRPr>
            </a:p>
          </p:txBody>
        </p:sp>
        <p:sp>
          <p:nvSpPr>
            <p:cNvPr id="20488" name="Text Box 12"/>
            <p:cNvSpPr txBox="1">
              <a:spLocks noChangeArrowheads="1"/>
            </p:cNvSpPr>
            <p:nvPr/>
          </p:nvSpPr>
          <p:spPr bwMode="auto">
            <a:xfrm>
              <a:off x="1383" y="1207"/>
              <a:ext cx="2722" cy="9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sz="2800" b="1" i="1">
                <a:solidFill>
                  <a:srgbClr val="800000"/>
                </a:solidFill>
                <a:latin typeface="Century Gothic" pitchFamily="34" charset="0"/>
              </a:endParaRPr>
            </a:p>
          </p:txBody>
        </p:sp>
      </p:grpSp>
      <p:sp>
        <p:nvSpPr>
          <p:cNvPr id="20485" name="Text Box 60"/>
          <p:cNvSpPr txBox="1">
            <a:spLocks noChangeArrowheads="1"/>
          </p:cNvSpPr>
          <p:nvPr/>
        </p:nvSpPr>
        <p:spPr bwMode="auto">
          <a:xfrm>
            <a:off x="611188" y="2420938"/>
            <a:ext cx="252095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800000"/>
                </a:solidFill>
                <a:latin typeface="Calibri" pitchFamily="34" charset="0"/>
              </a:rPr>
              <a:t>Разработка комплекса игр для творческого  развития учащихся </a:t>
            </a:r>
            <a:endParaRPr lang="ru-RU" sz="3200">
              <a:latin typeface="Calibri" pitchFamily="34" charset="0"/>
            </a:endParaRPr>
          </a:p>
        </p:txBody>
      </p:sp>
      <p:pic>
        <p:nvPicPr>
          <p:cNvPr id="20486" name="Picture 67" descr="j02153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2708275"/>
            <a:ext cx="2303462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6"/>
          <p:cNvSpPr>
            <a:spLocks noChangeArrowheads="1"/>
          </p:cNvSpPr>
          <p:nvPr/>
        </p:nvSpPr>
        <p:spPr bwMode="auto">
          <a:xfrm>
            <a:off x="-180975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4CD80"/>
              </a:gs>
              <a:gs pos="50000">
                <a:srgbClr val="FFFFC9"/>
              </a:gs>
              <a:gs pos="100000">
                <a:srgbClr val="F4CD8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800">
              <a:latin typeface="Calibri" pitchFamily="34" charset="0"/>
            </a:endParaRPr>
          </a:p>
        </p:txBody>
      </p:sp>
      <p:sp>
        <p:nvSpPr>
          <p:cNvPr id="21506" name="AutoShape 27"/>
          <p:cNvSpPr>
            <a:spLocks noChangeArrowheads="1"/>
          </p:cNvSpPr>
          <p:nvPr/>
        </p:nvSpPr>
        <p:spPr bwMode="auto">
          <a:xfrm rot="-5400000">
            <a:off x="1402556" y="-1115218"/>
            <a:ext cx="6626225" cy="8856662"/>
          </a:xfrm>
          <a:prstGeom prst="triangle">
            <a:avLst>
              <a:gd name="adj" fmla="val 50000"/>
            </a:avLst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>
                <a:solidFill>
                  <a:srgbClr val="663300"/>
                </a:solidFill>
              </a:rPr>
              <a:t>Теоретическая основа опыта</a:t>
            </a:r>
          </a:p>
        </p:txBody>
      </p:sp>
      <p:sp>
        <p:nvSpPr>
          <p:cNvPr id="21508" name="Rectangle 39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661025"/>
            <a:ext cx="2376488" cy="792163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800" smtClean="0"/>
              <a:t>Горовенко В. И. «Обучение в игре»</a:t>
            </a:r>
          </a:p>
        </p:txBody>
      </p:sp>
      <p:sp>
        <p:nvSpPr>
          <p:cNvPr id="21509" name="Text Box 36"/>
          <p:cNvSpPr txBox="1">
            <a:spLocks noChangeArrowheads="1"/>
          </p:cNvSpPr>
          <p:nvPr/>
        </p:nvSpPr>
        <p:spPr bwMode="auto">
          <a:xfrm>
            <a:off x="2627313" y="1125538"/>
            <a:ext cx="2303462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ru-RU" sz="1800">
                <a:latin typeface="Calibri" pitchFamily="34" charset="0"/>
              </a:rPr>
              <a:t>Работы А.Макаренко, В.Сухомлинского, К. Ушинского</a:t>
            </a:r>
          </a:p>
        </p:txBody>
      </p:sp>
      <p:sp>
        <p:nvSpPr>
          <p:cNvPr id="21510" name="Text Box 38"/>
          <p:cNvSpPr txBox="1">
            <a:spLocks noChangeArrowheads="1"/>
          </p:cNvSpPr>
          <p:nvPr/>
        </p:nvSpPr>
        <p:spPr bwMode="auto">
          <a:xfrm>
            <a:off x="6084888" y="1268413"/>
            <a:ext cx="2592387" cy="92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>
                <a:latin typeface="Calibri" pitchFamily="34" charset="0"/>
              </a:rPr>
              <a:t>«</a:t>
            </a:r>
            <a:r>
              <a:rPr lang="uk-UA" sz="1800">
                <a:latin typeface="Calibri" pitchFamily="34" charset="0"/>
              </a:rPr>
              <a:t>Школа ігромайстерності</a:t>
            </a:r>
            <a:r>
              <a:rPr lang="ru-RU" sz="1800">
                <a:latin typeface="Calibri" pitchFamily="34" charset="0"/>
              </a:rPr>
              <a:t>» Микола Шуть</a:t>
            </a:r>
          </a:p>
        </p:txBody>
      </p:sp>
      <p:sp>
        <p:nvSpPr>
          <p:cNvPr id="21511" name="Text Box 41"/>
          <p:cNvSpPr txBox="1">
            <a:spLocks noChangeArrowheads="1"/>
          </p:cNvSpPr>
          <p:nvPr/>
        </p:nvSpPr>
        <p:spPr bwMode="auto">
          <a:xfrm>
            <a:off x="5795963" y="4868863"/>
            <a:ext cx="2881312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>
                <a:latin typeface="Calibri" pitchFamily="34" charset="0"/>
              </a:rPr>
              <a:t>Скобликова О. В. «Психомоторные компоненты обучения (игры, упражнения)»</a:t>
            </a:r>
          </a:p>
        </p:txBody>
      </p:sp>
      <p:sp>
        <p:nvSpPr>
          <p:cNvPr id="21512" name="Text Box 36"/>
          <p:cNvSpPr txBox="1">
            <a:spLocks noChangeArrowheads="1"/>
          </p:cNvSpPr>
          <p:nvPr/>
        </p:nvSpPr>
        <p:spPr bwMode="auto">
          <a:xfrm>
            <a:off x="6372225" y="2924175"/>
            <a:ext cx="2628900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>
                <a:latin typeface="Calibri" pitchFamily="34" charset="0"/>
              </a:rPr>
              <a:t>Шмалов С. А. «Игры учащихся – феномен культуры»</a:t>
            </a:r>
          </a:p>
        </p:txBody>
      </p:sp>
      <p:sp>
        <p:nvSpPr>
          <p:cNvPr id="21513" name="Text Box 36"/>
          <p:cNvSpPr txBox="1">
            <a:spLocks noChangeArrowheads="1"/>
          </p:cNvSpPr>
          <p:nvPr/>
        </p:nvSpPr>
        <p:spPr bwMode="auto">
          <a:xfrm>
            <a:off x="0" y="2636838"/>
            <a:ext cx="2808288" cy="92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>
                <a:latin typeface="Calibri" pitchFamily="34" charset="0"/>
              </a:rPr>
              <a:t>Пидкасистый П. И. «Технология игры в обучении и развитии»</a:t>
            </a:r>
          </a:p>
        </p:txBody>
      </p:sp>
      <p:sp>
        <p:nvSpPr>
          <p:cNvPr id="21514" name="Text Box 36"/>
          <p:cNvSpPr txBox="1">
            <a:spLocks noChangeArrowheads="1"/>
          </p:cNvSpPr>
          <p:nvPr/>
        </p:nvSpPr>
        <p:spPr bwMode="auto">
          <a:xfrm>
            <a:off x="0" y="4221163"/>
            <a:ext cx="3097213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>
                <a:latin typeface="Calibri" pitchFamily="34" charset="0"/>
              </a:rPr>
              <a:t>Ионова О. М. «Организация внеклассной работы с учащимися младших классов и детских садов»</a:t>
            </a:r>
          </a:p>
        </p:txBody>
      </p:sp>
      <p:pic>
        <p:nvPicPr>
          <p:cNvPr id="21515" name="Picture 13" descr="P4200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2492375"/>
            <a:ext cx="3024188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0" y="188913"/>
            <a:ext cx="8153400" cy="752475"/>
          </a:xfrm>
        </p:spPr>
        <p:txBody>
          <a:bodyPr/>
          <a:lstStyle/>
          <a:p>
            <a:pPr algn="ctr"/>
            <a:r>
              <a:rPr lang="ru-RU" sz="1800" b="1" i="1" u="sng" smtClean="0">
                <a:solidFill>
                  <a:srgbClr val="3333FF"/>
                </a:solidFill>
              </a:rPr>
              <a:t>Из раскрытия понятия игры педагогами, психологами различных научных школ можно выделить ряд общих положений:</a:t>
            </a:r>
          </a:p>
        </p:txBody>
      </p:sp>
      <p:pic>
        <p:nvPicPr>
          <p:cNvPr id="22530" name="Picture 62" descr="j029212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327900" y="5265738"/>
            <a:ext cx="1816100" cy="1592262"/>
          </a:xfrm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179388" y="1557338"/>
            <a:ext cx="7488237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600">
                <a:latin typeface="Calibri" pitchFamily="34" charset="0"/>
              </a:rPr>
              <a:t>Игра выступает самостоятельным видом развивающей деятельности детей разных возрастов.</a:t>
            </a:r>
          </a:p>
          <a:p>
            <a:pPr marL="342900" indent="-342900"/>
            <a:endParaRPr lang="ru-RU" sz="1600">
              <a:latin typeface="Calibri" pitchFamily="34" charset="0"/>
            </a:endParaRPr>
          </a:p>
          <a:p>
            <a:pPr marL="342900" indent="-342900"/>
            <a:r>
              <a:rPr lang="ru-RU" sz="1600">
                <a:latin typeface="Calibri" pitchFamily="34" charset="0"/>
              </a:rPr>
              <a:t>2. Игра детей есть самая свободная форма их деятельности, в которой осознается, изучается окружающий мир, открывается широкий простор для личного творчества, активности самопознания, самовыражения.</a:t>
            </a:r>
          </a:p>
          <a:p>
            <a:pPr marL="342900" indent="-342900"/>
            <a:endParaRPr lang="ru-RU" sz="1600">
              <a:latin typeface="Calibri" pitchFamily="34" charset="0"/>
            </a:endParaRPr>
          </a:p>
          <a:p>
            <a:pPr marL="342900" indent="-342900"/>
            <a:r>
              <a:rPr lang="ru-RU" sz="1600">
                <a:latin typeface="Calibri" pitchFamily="34" charset="0"/>
              </a:rPr>
              <a:t>3. Игра – первая ступень деятельности ребенка дошкольника, изначальная школа его поведения, нормативная и равноправная деятельность младших школьников, меняющих свои цели по мере взросления учащихся.</a:t>
            </a:r>
          </a:p>
          <a:p>
            <a:pPr marL="342900" indent="-342900"/>
            <a:endParaRPr lang="ru-RU" sz="1600">
              <a:latin typeface="Calibri" pitchFamily="34" charset="0"/>
            </a:endParaRPr>
          </a:p>
          <a:p>
            <a:pPr marL="342900" indent="-342900"/>
            <a:r>
              <a:rPr lang="ru-RU" sz="1600">
                <a:latin typeface="Calibri" pitchFamily="34" charset="0"/>
              </a:rPr>
              <a:t>4. Игра есть практика развития. Дети играют, потому что развиваются, и развиваются потому, что играют.</a:t>
            </a:r>
          </a:p>
          <a:p>
            <a:pPr marL="342900" indent="-342900"/>
            <a:endParaRPr lang="ru-RU" sz="1600">
              <a:latin typeface="Calibri" pitchFamily="34" charset="0"/>
            </a:endParaRPr>
          </a:p>
          <a:p>
            <a:pPr marL="342900" indent="-342900"/>
            <a:r>
              <a:rPr lang="ru-RU" sz="1600">
                <a:latin typeface="Calibri" pitchFamily="34" charset="0"/>
              </a:rPr>
              <a:t>5. Игра – свобода самораскрытия, саморазвития с опорой на подсознание, разум и творчество.</a:t>
            </a:r>
          </a:p>
          <a:p>
            <a:pPr marL="342900" indent="-342900"/>
            <a:endParaRPr lang="ru-RU" sz="1600">
              <a:latin typeface="Calibri" pitchFamily="34" charset="0"/>
            </a:endParaRPr>
          </a:p>
          <a:p>
            <a:pPr marL="342900" indent="-342900"/>
            <a:r>
              <a:rPr lang="ru-RU" sz="1600">
                <a:latin typeface="Calibri" pitchFamily="34" charset="0"/>
              </a:rPr>
              <a:t>6. Игра – главная сфера общения детей; в ней решаются проблемы межличностных отношений, приобретается опыт взаимоотношений людей.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>
            <a:off x="214283" y="285728"/>
            <a:ext cx="3714776" cy="99060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3333FF"/>
                </a:solidFill>
              </a:rPr>
              <a:t>Виды игр:</a:t>
            </a:r>
            <a:br>
              <a:rPr lang="ru-RU" sz="4000" b="1" dirty="0" smtClean="0">
                <a:solidFill>
                  <a:srgbClr val="3333FF"/>
                </a:solidFill>
              </a:rPr>
            </a:br>
            <a:endParaRPr lang="ru-RU" sz="4000" b="1" dirty="0" smtClean="0">
              <a:solidFill>
                <a:srgbClr val="3333FF"/>
              </a:solidFill>
            </a:endParaRPr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>
          <a:xfrm>
            <a:off x="285721" y="2214554"/>
            <a:ext cx="5429288" cy="363854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mtClean="0"/>
              <a:t>- подвижные игры;</a:t>
            </a:r>
          </a:p>
          <a:p>
            <a:pPr>
              <a:lnSpc>
                <a:spcPct val="90000"/>
              </a:lnSpc>
            </a:pPr>
            <a:r>
              <a:rPr lang="ru-RU" smtClean="0"/>
              <a:t>- детские народные игры;</a:t>
            </a:r>
          </a:p>
          <a:p>
            <a:pPr>
              <a:lnSpc>
                <a:spcPct val="90000"/>
              </a:lnSpc>
            </a:pPr>
            <a:r>
              <a:rPr lang="ru-RU" smtClean="0"/>
              <a:t>- дидактические игры;</a:t>
            </a:r>
          </a:p>
          <a:p>
            <a:pPr>
              <a:lnSpc>
                <a:spcPct val="90000"/>
              </a:lnSpc>
            </a:pPr>
            <a:r>
              <a:rPr lang="ru-RU" smtClean="0"/>
              <a:t>- интеллектуальные игры;</a:t>
            </a:r>
          </a:p>
          <a:p>
            <a:pPr>
              <a:lnSpc>
                <a:spcPct val="90000"/>
              </a:lnSpc>
            </a:pPr>
            <a:r>
              <a:rPr lang="ru-RU" smtClean="0"/>
              <a:t>- игры с логической нагрузкой;</a:t>
            </a:r>
          </a:p>
          <a:p>
            <a:pPr>
              <a:lnSpc>
                <a:spcPct val="90000"/>
              </a:lnSpc>
            </a:pPr>
            <a:r>
              <a:rPr lang="ru-RU" smtClean="0"/>
              <a:t>- деловые игры;</a:t>
            </a:r>
          </a:p>
          <a:p>
            <a:pPr>
              <a:lnSpc>
                <a:spcPct val="90000"/>
              </a:lnSpc>
            </a:pPr>
            <a:r>
              <a:rPr lang="ru-RU" smtClean="0"/>
              <a:t>- игры со стихотворным заданием;</a:t>
            </a:r>
          </a:p>
          <a:p>
            <a:pPr>
              <a:lnSpc>
                <a:spcPct val="90000"/>
              </a:lnSpc>
            </a:pPr>
            <a:r>
              <a:rPr lang="ru-RU" smtClean="0"/>
              <a:t>- игры-драматизации.</a:t>
            </a:r>
          </a:p>
        </p:txBody>
      </p:sp>
      <p:pic>
        <p:nvPicPr>
          <p:cNvPr id="23555" name="Picture 62" descr="j02921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4500570"/>
            <a:ext cx="1816100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09" name="Picture 1" descr="C:\Documents and Settings\Admin\Рабочий стол\100OLYMP\P321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4277066" cy="3208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xfrm>
            <a:off x="250825" y="0"/>
            <a:ext cx="8153400" cy="990600"/>
          </a:xfrm>
        </p:spPr>
        <p:txBody>
          <a:bodyPr/>
          <a:lstStyle/>
          <a:p>
            <a:pPr algn="ctr"/>
            <a:r>
              <a:rPr lang="ru-RU" smtClean="0">
                <a:solidFill>
                  <a:srgbClr val="3333FF"/>
                </a:solidFill>
              </a:rPr>
              <a:t>Подвижные игры</a:t>
            </a:r>
          </a:p>
        </p:txBody>
      </p:sp>
      <p:sp>
        <p:nvSpPr>
          <p:cNvPr id="24578" name="Rectangle 7"/>
          <p:cNvSpPr>
            <a:spLocks noGrp="1"/>
          </p:cNvSpPr>
          <p:nvPr>
            <p:ph type="body" sz="half" idx="1"/>
          </p:nvPr>
        </p:nvSpPr>
        <p:spPr>
          <a:xfrm>
            <a:off x="107950" y="1600200"/>
            <a:ext cx="3527425" cy="5068888"/>
          </a:xfrm>
          <a:ln>
            <a:solidFill>
              <a:schemeClr val="tx1"/>
            </a:solidFill>
          </a:ln>
        </p:spPr>
        <p:txBody>
          <a:bodyPr/>
          <a:lstStyle/>
          <a:p>
            <a:pPr marL="476250" indent="-476250">
              <a:buFont typeface="Wingdings" pitchFamily="2" charset="2"/>
              <a:buNone/>
            </a:pPr>
            <a:r>
              <a:rPr lang="ru-RU" sz="1600" b="1" smtClean="0"/>
              <a:t>Значение:</a:t>
            </a:r>
          </a:p>
          <a:p>
            <a:pPr marL="476250" indent="-476250">
              <a:buFont typeface="Wingdings" pitchFamily="2" charset="2"/>
              <a:buNone/>
            </a:pPr>
            <a:r>
              <a:rPr lang="ru-RU" sz="1600" smtClean="0"/>
              <a:t>-Развитие и укрепление мышц рук, ног, туловища, выработка осанки и согласованности движений.</a:t>
            </a:r>
          </a:p>
          <a:p>
            <a:pPr marL="476250" indent="-476250">
              <a:buFont typeface="Wingdings" pitchFamily="2" charset="2"/>
              <a:buNone/>
            </a:pPr>
            <a:r>
              <a:rPr lang="ru-RU" sz="1600" smtClean="0"/>
              <a:t>-Развитие  памяти, внимания, настойчивости, выносливости.</a:t>
            </a:r>
          </a:p>
          <a:p>
            <a:pPr marL="476250" indent="-476250">
              <a:buFont typeface="Wingdings" pitchFamily="2" charset="2"/>
              <a:buNone/>
            </a:pPr>
            <a:r>
              <a:rPr lang="ru-RU" sz="1600" smtClean="0"/>
              <a:t>- Формирование дружеских отношений, товарищества, выявление творческой инициативы.</a:t>
            </a:r>
          </a:p>
          <a:p>
            <a:pPr marL="476250" indent="-476250">
              <a:buFont typeface="Wingdings" pitchFamily="2" charset="2"/>
              <a:buNone/>
            </a:pPr>
            <a:r>
              <a:rPr lang="ru-RU" sz="1600" smtClean="0"/>
              <a:t>- Влияют на совершенствование нервной системы, улучшают деятельность внутренних органов, усиливают обмен веществ, укрепляют костяно – мышечную систему.</a:t>
            </a:r>
          </a:p>
        </p:txBody>
      </p:sp>
      <p:sp>
        <p:nvSpPr>
          <p:cNvPr id="24579" name="Rectangle 8"/>
          <p:cNvSpPr>
            <a:spLocks noGrp="1"/>
          </p:cNvSpPr>
          <p:nvPr>
            <p:ph type="body" sz="half" idx="2"/>
          </p:nvPr>
        </p:nvSpPr>
        <p:spPr>
          <a:xfrm>
            <a:off x="3708400" y="3933825"/>
            <a:ext cx="5327650" cy="2735263"/>
          </a:xfrm>
          <a:ln>
            <a:solidFill>
              <a:schemeClr val="tx1"/>
            </a:solidFill>
          </a:ln>
        </p:spPr>
        <p:txBody>
          <a:bodyPr/>
          <a:lstStyle/>
          <a:p>
            <a:pPr marL="476250" indent="-476250">
              <a:buFont typeface="Wingdings" pitchFamily="2" charset="2"/>
              <a:buNone/>
            </a:pPr>
            <a:r>
              <a:rPr lang="ru-RU" sz="1600" b="1" smtClean="0"/>
              <a:t>Названия игр и их применение:</a:t>
            </a:r>
          </a:p>
          <a:p>
            <a:pPr marL="476250" indent="-476250">
              <a:buFont typeface="Wingdings" pitchFamily="2" charset="2"/>
              <a:buNone/>
            </a:pPr>
            <a:r>
              <a:rPr lang="ru-RU" sz="1600" smtClean="0"/>
              <a:t>1.«Курочка ряба» (физ.культура, физ.минутки, организация перемен)</a:t>
            </a:r>
          </a:p>
          <a:p>
            <a:pPr marL="476250" indent="-476250">
              <a:buFont typeface="Wingdings" pitchFamily="2" charset="2"/>
              <a:buNone/>
            </a:pPr>
            <a:r>
              <a:rPr lang="ru-RU" sz="1600" smtClean="0"/>
              <a:t>2. «Караси и щуки» (физ.культура, физ.минутки, организация перемен)</a:t>
            </a:r>
          </a:p>
          <a:p>
            <a:pPr marL="476250" indent="-476250">
              <a:buFont typeface="Wingdings" pitchFamily="2" charset="2"/>
              <a:buNone/>
            </a:pPr>
            <a:r>
              <a:rPr lang="ru-RU" sz="1600" smtClean="0"/>
              <a:t>3. «Волк и зайцы»(физ.культура, физ.минутки, организация перемен)</a:t>
            </a:r>
          </a:p>
          <a:p>
            <a:pPr marL="476250" indent="-476250">
              <a:buFont typeface="Wingdings" pitchFamily="2" charset="2"/>
              <a:buNone/>
            </a:pPr>
            <a:r>
              <a:rPr lang="ru-RU" sz="1600" smtClean="0"/>
              <a:t>4. «Медведь косолапый» (физ.культура, физ.минутки, организация перемен)</a:t>
            </a:r>
          </a:p>
          <a:p>
            <a:pPr marL="476250" indent="-476250">
              <a:buFont typeface="Wingdings" pitchFamily="2" charset="2"/>
              <a:buNone/>
            </a:pPr>
            <a:endParaRPr lang="ru-RU" sz="1600" smtClean="0"/>
          </a:p>
        </p:txBody>
      </p:sp>
      <p:pic>
        <p:nvPicPr>
          <p:cNvPr id="24580" name="Picture 5" descr="P5260008"/>
          <p:cNvPicPr>
            <a:picLocks noChangeAspect="1" noChangeArrowheads="1"/>
          </p:cNvPicPr>
          <p:nvPr/>
        </p:nvPicPr>
        <p:blipFill>
          <a:blip r:embed="rId2" cstate="print"/>
          <a:srcRect t="30299" r="18938"/>
          <a:stretch>
            <a:fillRect/>
          </a:stretch>
        </p:blipFill>
        <p:spPr bwMode="auto">
          <a:xfrm>
            <a:off x="3708400" y="981075"/>
            <a:ext cx="5256213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548</TotalTime>
  <Words>1450</Words>
  <Application>Microsoft Office PowerPoint</Application>
  <PresentationFormat>Экран (4:3)</PresentationFormat>
  <Paragraphs>165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Обычная</vt:lpstr>
      <vt:lpstr>Диаграмма</vt:lpstr>
      <vt:lpstr>Слайд 1</vt:lpstr>
      <vt:lpstr>ОБОБЩЕНИЕ ПЕДАГОГИЧЕСКОГО ОПЫТА  «ИГРОВАЯ ДЕЯТЕЛЬНОСТЬ  КАК СРЕДСТВО РАЗВИТИЯ  ТВОРЧЕСКИХ ИНТЕРЕСОВ  МЛАДШИХ ШКОЛЬНИКОВ» </vt:lpstr>
      <vt:lpstr>Слайд 3</vt:lpstr>
      <vt:lpstr>Слайд 4</vt:lpstr>
      <vt:lpstr>Слайд 5</vt:lpstr>
      <vt:lpstr>Теоретическая основа опыта</vt:lpstr>
      <vt:lpstr>Из раскрытия понятия игры педагогами, психологами различных научных школ можно выделить ряд общих положений:</vt:lpstr>
      <vt:lpstr>Виды игр: </vt:lpstr>
      <vt:lpstr>Подвижные игры</vt:lpstr>
      <vt:lpstr>Детские народные игры</vt:lpstr>
      <vt:lpstr>Дидактические игры</vt:lpstr>
      <vt:lpstr>Интеллектуальные игры</vt:lpstr>
      <vt:lpstr>Игры с логической нагрузкой</vt:lpstr>
      <vt:lpstr>Деловые игры</vt:lpstr>
      <vt:lpstr>Игры со стихотворным заданием</vt:lpstr>
      <vt:lpstr>Игры-драматизации</vt:lpstr>
      <vt:lpstr>Анализ результативности использования игровых технологий на уроках математики</vt:lpstr>
      <vt:lpstr>Анализ результативности использования игровых технологий на уроках украинского языка</vt:lpstr>
      <vt:lpstr>Слайд 19</vt:lpstr>
      <vt:lpstr>Слайд 20</vt:lpstr>
      <vt:lpstr>Слайд 21</vt:lpstr>
      <vt:lpstr>Семинар учителей  4-х классов 2010-2011 г.</vt:lpstr>
      <vt:lpstr>В школьную практику обучения желательно внедрить следующие положения: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Customer</cp:lastModifiedBy>
  <cp:revision>25</cp:revision>
  <dcterms:created xsi:type="dcterms:W3CDTF">2011-03-18T11:18:59Z</dcterms:created>
  <dcterms:modified xsi:type="dcterms:W3CDTF">2011-03-22T06:28:35Z</dcterms:modified>
</cp:coreProperties>
</file>