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2"/>
  </p:handoutMasterIdLst>
  <p:sldIdLst>
    <p:sldId id="256" r:id="rId2"/>
    <p:sldId id="257" r:id="rId3"/>
    <p:sldId id="277" r:id="rId4"/>
    <p:sldId id="276" r:id="rId5"/>
    <p:sldId id="278" r:id="rId6"/>
    <p:sldId id="273" r:id="rId7"/>
    <p:sldId id="274" r:id="rId8"/>
    <p:sldId id="262" r:id="rId9"/>
    <p:sldId id="263" r:id="rId10"/>
    <p:sldId id="279" r:id="rId11"/>
  </p:sldIdLst>
  <p:sldSz cx="9144000" cy="6858000" type="screen4x3"/>
  <p:notesSz cx="6854825" cy="97504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6600CC"/>
    <a:srgbClr val="99FF99"/>
    <a:srgbClr val="CC99FF"/>
    <a:srgbClr val="FF66FF"/>
    <a:srgbClr val="0000FF"/>
    <a:srgbClr val="99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59" autoAdjust="0"/>
    <p:restoredTop sz="94660" autoAdjust="0"/>
  </p:normalViewPr>
  <p:slideViewPr>
    <p:cSldViewPr>
      <p:cViewPr varScale="1">
        <p:scale>
          <a:sx n="93" d="100"/>
          <a:sy n="93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33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33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6DBCB4C0-4EF4-4782-8F6C-5499FB4FE4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000"/>
              </a:schemeClr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effectLst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effectLst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effectLst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effectLst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effectLst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effectLst/>
            </a:endParaRPr>
          </a:p>
        </p:txBody>
      </p:sp>
      <p:sp>
        <p:nvSpPr>
          <p:cNvPr id="7176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effectLst/>
            </a:endParaRPr>
          </a:p>
        </p:txBody>
      </p:sp>
      <p:sp>
        <p:nvSpPr>
          <p:cNvPr id="7177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2FD7EE-6C78-46D0-A2AC-170B915EBA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40C4B-FCA0-4C01-B1B2-813C69A2EA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800A7-0E57-4AFE-9237-15E471764C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0767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216900" y="6248400"/>
            <a:ext cx="533400" cy="609600"/>
          </a:xfrm>
        </p:spPr>
        <p:txBody>
          <a:bodyPr/>
          <a:lstStyle>
            <a:lvl1pPr>
              <a:defRPr/>
            </a:lvl1pPr>
          </a:lstStyle>
          <a:p>
            <a:fld id="{AEAB69E0-4F1B-4FD5-A8A9-865F421BE1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120C5-DC16-459F-97E2-7C99372144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83B39-AADD-4E69-8276-775EDCFCE7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85799-CF37-46EB-B78A-64DC5230A2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558F5-3700-4BEE-8713-9DA0B1189E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DADA1-B1A7-47A3-8E13-4C29DE46F2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9370C-0F3A-46C3-AE15-DB034B925E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200B5-C1FC-4B53-9047-08B7D84CEF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8C9E-2248-4ACF-B9F2-CCC112D2A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effectLst/>
            </a:endParaRPr>
          </a:p>
        </p:txBody>
      </p:sp>
      <p:sp>
        <p:nvSpPr>
          <p:cNvPr id="615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effectLst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effectLst/>
            </a:endParaRPr>
          </a:p>
        </p:txBody>
      </p:sp>
      <p:sp>
        <p:nvSpPr>
          <p:cNvPr id="6153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/>
              </a:defRPr>
            </a:lvl1pPr>
          </a:lstStyle>
          <a:p>
            <a:fld id="{1D30CA3E-562E-4D69-8A19-66C30716E3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2"/>
          <p:cNvPicPr>
            <a:picLocks noChangeAspect="1" noChangeArrowheads="1"/>
          </p:cNvPicPr>
          <p:nvPr/>
        </p:nvPicPr>
        <p:blipFill>
          <a:blip r:embed="rId3" cstate="print"/>
          <a:srcRect l="6473" t="2715" r="2899" b="2263"/>
          <a:stretch>
            <a:fillRect/>
          </a:stretch>
        </p:blipFill>
        <p:spPr bwMode="auto">
          <a:xfrm>
            <a:off x="6781800" y="3886200"/>
            <a:ext cx="2133600" cy="2667000"/>
          </a:xfrm>
          <a:prstGeom prst="rect">
            <a:avLst/>
          </a:prstGeom>
          <a:noFill/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1981200"/>
          <a:ext cx="2692400" cy="4876800"/>
        </p:xfrm>
        <a:graphic>
          <a:graphicData uri="http://schemas.openxmlformats.org/presentationml/2006/ole">
            <p:oleObj spid="_x0000_s5122" name="Clip" r:id="rId4" imgW="979920" imgH="1774800" progId="MS_ClipArt_Gallery.5">
              <p:embed/>
            </p:oleObj>
          </a:graphicData>
        </a:graphic>
      </p:graphicFrame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7467600" cy="5486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ПРОЕКТ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"Система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методичної діяльності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в дошкільному закладі"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2743200" y="5791200"/>
            <a:ext cx="3962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ДНЗ №9 "Тополька"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95288" y="549275"/>
            <a:ext cx="3505200" cy="31242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2627313" y="3357563"/>
            <a:ext cx="3505200" cy="3124200"/>
          </a:xfrm>
          <a:prstGeom prst="star16">
            <a:avLst>
              <a:gd name="adj" fmla="val 375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5292725" y="549275"/>
            <a:ext cx="3505200" cy="3124200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4279" name="Picture 7" descr="IMG_0017"/>
          <p:cNvPicPr>
            <a:picLocks noChangeAspect="1" noChangeArrowheads="1"/>
          </p:cNvPicPr>
          <p:nvPr/>
        </p:nvPicPr>
        <p:blipFill>
          <a:blip r:embed="rId2" cstate="print"/>
          <a:srcRect t="3958" r="53363" b="3896"/>
          <a:stretch>
            <a:fillRect/>
          </a:stretch>
        </p:blipFill>
        <p:spPr bwMode="auto">
          <a:xfrm>
            <a:off x="1403350" y="981075"/>
            <a:ext cx="14763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 descr="IMG_0019"/>
          <p:cNvPicPr>
            <a:picLocks noChangeAspect="1" noChangeArrowheads="1"/>
          </p:cNvPicPr>
          <p:nvPr/>
        </p:nvPicPr>
        <p:blipFill>
          <a:blip r:embed="rId3" cstate="print"/>
          <a:srcRect t="3545" r="50189" b="3871"/>
          <a:stretch>
            <a:fillRect/>
          </a:stretch>
        </p:blipFill>
        <p:spPr bwMode="auto">
          <a:xfrm>
            <a:off x="6372225" y="908050"/>
            <a:ext cx="15478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IMG_0020"/>
          <p:cNvPicPr>
            <a:picLocks noChangeAspect="1" noChangeArrowheads="1"/>
          </p:cNvPicPr>
          <p:nvPr/>
        </p:nvPicPr>
        <p:blipFill>
          <a:blip r:embed="rId4" cstate="print"/>
          <a:srcRect t="1764" r="66148" b="2753"/>
          <a:stretch>
            <a:fillRect/>
          </a:stretch>
        </p:blipFill>
        <p:spPr bwMode="auto">
          <a:xfrm>
            <a:off x="3995738" y="3860800"/>
            <a:ext cx="8636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 descr="IMG_0020"/>
          <p:cNvPicPr>
            <a:picLocks noChangeAspect="1" noChangeArrowheads="1"/>
          </p:cNvPicPr>
          <p:nvPr/>
        </p:nvPicPr>
        <p:blipFill>
          <a:blip r:embed="rId5" cstate="print"/>
          <a:srcRect l="69444" t="1741" b="5734"/>
          <a:stretch>
            <a:fillRect/>
          </a:stretch>
        </p:blipFill>
        <p:spPr bwMode="auto">
          <a:xfrm rot="-768576">
            <a:off x="2989263" y="3949700"/>
            <a:ext cx="863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1" descr="IMG_0020"/>
          <p:cNvPicPr>
            <a:picLocks noChangeAspect="1" noChangeArrowheads="1"/>
          </p:cNvPicPr>
          <p:nvPr/>
        </p:nvPicPr>
        <p:blipFill>
          <a:blip r:embed="rId6" cstate="print"/>
          <a:srcRect l="34761" t="1814" r="31749" b="1761"/>
          <a:stretch>
            <a:fillRect/>
          </a:stretch>
        </p:blipFill>
        <p:spPr bwMode="auto">
          <a:xfrm rot="822076">
            <a:off x="5076825" y="4005263"/>
            <a:ext cx="8651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724400"/>
            <a:ext cx="9118600" cy="22558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800" b="1" i="1">
                <a:solidFill>
                  <a:srgbClr val="0000FF"/>
                </a:solidFill>
                <a:effectLst/>
                <a:cs typeface="Times New Roman" pitchFamily="18" charset="0"/>
              </a:rPr>
              <a:t>Плохой хозяин растит сорняк,</a:t>
            </a:r>
          </a:p>
          <a:p>
            <a:pPr algn="l"/>
            <a:r>
              <a:rPr lang="ru-RU" sz="2800" b="1" i="1">
                <a:solidFill>
                  <a:srgbClr val="0000FF"/>
                </a:solidFill>
                <a:effectLst/>
                <a:cs typeface="Times New Roman" pitchFamily="18" charset="0"/>
              </a:rPr>
              <a:t>Хороший выращивает рис.</a:t>
            </a:r>
          </a:p>
          <a:p>
            <a:pPr algn="l"/>
            <a:r>
              <a:rPr lang="ru-RU" sz="2800" b="1" i="1">
                <a:solidFill>
                  <a:srgbClr val="0000FF"/>
                </a:solidFill>
                <a:effectLst/>
                <a:cs typeface="Times New Roman" pitchFamily="18" charset="0"/>
              </a:rPr>
              <a:t>Умный культивирует почву,</a:t>
            </a:r>
          </a:p>
          <a:p>
            <a:pPr algn="l"/>
            <a:r>
              <a:rPr lang="ru-RU" sz="2800" b="1" i="1">
                <a:solidFill>
                  <a:srgbClr val="0000FF"/>
                </a:solidFill>
                <a:effectLst/>
                <a:cs typeface="Times New Roman" pitchFamily="18" charset="0"/>
              </a:rPr>
              <a:t>Дальновидный воспитывает работника.</a:t>
            </a:r>
          </a:p>
          <a:p>
            <a:pPr algn="l"/>
            <a:r>
              <a:rPr lang="uk-UA" sz="2800" b="1" i="1">
                <a:solidFill>
                  <a:srgbClr val="0000FF"/>
                </a:solidFill>
                <a:effectLst/>
              </a:rPr>
              <a:t>                                                                     </a:t>
            </a:r>
            <a:r>
              <a:rPr lang="ru-RU" sz="2800" b="1" i="1">
                <a:solidFill>
                  <a:srgbClr val="0000FF"/>
                </a:solidFill>
                <a:effectLst/>
                <a:cs typeface="Times New Roman" pitchFamily="18" charset="0"/>
              </a:rPr>
              <a:t>И. Иманцуми</a:t>
            </a:r>
            <a:r>
              <a:rPr lang="ru-RU" sz="2800" b="1" i="1">
                <a:solidFill>
                  <a:srgbClr val="0000FF"/>
                </a:solidFill>
                <a:effectLst/>
              </a:rPr>
              <a:t> </a:t>
            </a: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914400" y="228600"/>
            <a:ext cx="7543800" cy="1219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3600" b="1" i="1">
                <a:solidFill>
                  <a:srgbClr val="0000FF"/>
                </a:solidFill>
                <a:effectLst/>
              </a:rPr>
              <a:t>Дитина-найвища цінність життя</a:t>
            </a:r>
            <a:endParaRPr lang="ru-RU" sz="3600" b="1" i="1">
              <a:solidFill>
                <a:srgbClr val="0000FF"/>
              </a:solidFill>
              <a:effectLst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990600" y="1143000"/>
            <a:ext cx="6934200" cy="3733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828800" y="1981200"/>
            <a:ext cx="5334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FF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особистість педагога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533400" y="1143000"/>
            <a:ext cx="1295400" cy="1371600"/>
          </a:xfrm>
          <a:prstGeom prst="curvedRightArrow">
            <a:avLst>
              <a:gd name="adj1" fmla="val 21176"/>
              <a:gd name="adj2" fmla="val 42353"/>
              <a:gd name="adj3" fmla="val 33333"/>
            </a:avLst>
          </a:prstGeom>
          <a:solidFill>
            <a:srgbClr val="FFFF00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6581866">
            <a:off x="7412831" y="3788569"/>
            <a:ext cx="1641475" cy="1227138"/>
          </a:xfrm>
          <a:prstGeom prst="curvedUpArrow">
            <a:avLst>
              <a:gd name="adj1" fmla="val 26753"/>
              <a:gd name="adj2" fmla="val 53506"/>
              <a:gd name="adj3" fmla="val 33333"/>
            </a:avLst>
          </a:prstGeom>
          <a:solidFill>
            <a:srgbClr val="FFFF00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 autoUpdateAnimBg="0"/>
      <p:bldP spid="1029" grpId="0" animBg="1"/>
      <p:bldP spid="1030" grpId="0" animBg="1"/>
      <p:bldP spid="1031" grpId="0" animBg="1"/>
      <p:bldP spid="10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6" name="Rectangle 3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>
                <a:solidFill>
                  <a:srgbClr val="FF3300"/>
                </a:solidFill>
                <a:latin typeface="Georgia" pitchFamily="18" charset="0"/>
              </a:rPr>
              <a:t>НАШ </a:t>
            </a:r>
            <a:br>
              <a:rPr lang="uk-UA" sz="3200" b="1">
                <a:solidFill>
                  <a:srgbClr val="FF3300"/>
                </a:solidFill>
                <a:latin typeface="Georgia" pitchFamily="18" charset="0"/>
              </a:rPr>
            </a:br>
            <a:r>
              <a:rPr lang="uk-UA" sz="3200" b="1">
                <a:solidFill>
                  <a:srgbClr val="FF3300"/>
                </a:solidFill>
                <a:latin typeface="Georgia" pitchFamily="18" charset="0"/>
              </a:rPr>
              <a:t>ПЕДАГОГІЧНИЙ </a:t>
            </a:r>
            <a:br>
              <a:rPr lang="uk-UA" sz="3200" b="1">
                <a:solidFill>
                  <a:srgbClr val="FF3300"/>
                </a:solidFill>
                <a:latin typeface="Georgia" pitchFamily="18" charset="0"/>
              </a:rPr>
            </a:br>
            <a:r>
              <a:rPr lang="uk-UA" sz="3200" b="1">
                <a:solidFill>
                  <a:srgbClr val="FF3300"/>
                </a:solidFill>
                <a:latin typeface="Georgia" pitchFamily="18" charset="0"/>
              </a:rPr>
              <a:t>КОЛЕКТИВ</a:t>
            </a:r>
            <a:endParaRPr lang="ru-RU" sz="3200" b="1">
              <a:solidFill>
                <a:srgbClr val="FF3300"/>
              </a:solidFill>
              <a:latin typeface="Georgia" pitchFamily="18" charset="0"/>
            </a:endParaRPr>
          </a:p>
        </p:txBody>
      </p:sp>
      <p:pic>
        <p:nvPicPr>
          <p:cNvPr id="42017" name="Picture 33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916113"/>
            <a:ext cx="1411288" cy="2019300"/>
          </a:xfrm>
        </p:spPr>
      </p:pic>
      <p:graphicFrame>
        <p:nvGraphicFramePr>
          <p:cNvPr id="42019" name="Diagram 35"/>
          <p:cNvGraphicFramePr>
            <a:graphicFrameLocks/>
          </p:cNvGraphicFramePr>
          <p:nvPr>
            <p:ph sz="quarter" idx="2"/>
          </p:nvPr>
        </p:nvGraphicFramePr>
        <p:xfrm>
          <a:off x="4427538" y="3500438"/>
          <a:ext cx="4248150" cy="2665412"/>
        </p:xfrm>
        <a:graphic>
          <a:graphicData uri="http://schemas.openxmlformats.org/drawingml/2006/compatibility">
            <com:legacyDrawing xmlns:com="http://schemas.openxmlformats.org/drawingml/2006/compatibility" spid="_x0000_s42019"/>
          </a:graphicData>
        </a:graphic>
      </p:graphicFrame>
      <p:sp>
        <p:nvSpPr>
          <p:cNvPr id="42027" name="Rectangle 43"/>
          <p:cNvSpPr>
            <a:spLocks noGrp="1" noChangeArrowheads="1"/>
          </p:cNvSpPr>
          <p:nvPr>
            <p:ph type="body" sz="half" idx="3"/>
          </p:nvPr>
        </p:nvSpPr>
        <p:spPr>
          <a:xfrm>
            <a:off x="3851275" y="1557338"/>
            <a:ext cx="5292725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uk-UA" sz="2400"/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/>
              <a:t>         </a:t>
            </a:r>
            <a:r>
              <a:rPr lang="uk-UA" sz="2000"/>
              <a:t>В колективі працює 16 педагогів.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uk-UA" sz="2400" b="1">
              <a:latin typeface="Bookman Old Style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400" b="1">
                <a:latin typeface="Bookman Old Style" pitchFamily="18" charset="0"/>
              </a:rPr>
              <a:t>Рівень освіти</a:t>
            </a:r>
            <a:endParaRPr lang="ru-RU" sz="2400" b="1">
              <a:latin typeface="Bookman Old Style" pitchFamily="18" charset="0"/>
            </a:endParaRP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468313" y="4221163"/>
            <a:ext cx="36718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>
                <a:effectLst/>
                <a:latin typeface="Bookman Old Style" pitchFamily="18" charset="0"/>
              </a:rPr>
              <a:t>Керівник закладу – </a:t>
            </a:r>
          </a:p>
          <a:p>
            <a:r>
              <a:rPr lang="uk-UA" sz="2400" b="1">
                <a:effectLst/>
                <a:latin typeface="Bookman Old Style" pitchFamily="18" charset="0"/>
              </a:rPr>
              <a:t> Рибальченко</a:t>
            </a:r>
          </a:p>
          <a:p>
            <a:r>
              <a:rPr lang="uk-UA" sz="2400" b="1">
                <a:effectLst/>
                <a:latin typeface="Bookman Old Style" pitchFamily="18" charset="0"/>
              </a:rPr>
              <a:t>  Лідія Григорівна</a:t>
            </a: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6300788" y="41497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30" name="Text Box 46"/>
          <p:cNvSpPr txBox="1">
            <a:spLocks noChangeArrowheads="1"/>
          </p:cNvSpPr>
          <p:nvPr/>
        </p:nvSpPr>
        <p:spPr bwMode="auto">
          <a:xfrm>
            <a:off x="6084888" y="48688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6659563" y="48688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2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6" grpId="7"/>
      <p:bldP spid="42017" grpId="0"/>
      <p:bldDgm spid="42019" grpId="0"/>
      <p:bldP spid="42027" grpId="0" build="p"/>
      <p:bldP spid="42028" grpId="0"/>
      <p:bldP spid="42029" grpId="0"/>
      <p:bldP spid="42030" grpId="0"/>
      <p:bldP spid="42030" grpId="1"/>
      <p:bldP spid="420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990600" y="381000"/>
            <a:ext cx="7086600" cy="5715000"/>
          </a:xfrm>
          <a:prstGeom prst="ellipse">
            <a:avLst/>
          </a:prstGeom>
          <a:solidFill>
            <a:srgbClr val="FF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1447800" y="685800"/>
            <a:ext cx="6248400" cy="5105400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 sz="2400" b="1">
              <a:solidFill>
                <a:schemeClr val="tx2"/>
              </a:solidFill>
              <a:effectLst/>
            </a:endParaRPr>
          </a:p>
          <a:p>
            <a:r>
              <a:rPr lang="uk-UA" sz="2400" b="1">
                <a:solidFill>
                  <a:schemeClr val="tx2"/>
                </a:solidFill>
                <a:effectLst/>
              </a:rPr>
              <a:t>Гармонійний та різнобічний розвиток </a:t>
            </a:r>
          </a:p>
          <a:p>
            <a:r>
              <a:rPr lang="uk-UA" sz="2400" b="1">
                <a:solidFill>
                  <a:schemeClr val="tx2"/>
                </a:solidFill>
                <a:effectLst/>
              </a:rPr>
              <a:t>дошкільника,   формування його </a:t>
            </a:r>
          </a:p>
          <a:p>
            <a:r>
              <a:rPr lang="uk-UA" sz="2400" b="1">
                <a:solidFill>
                  <a:schemeClr val="tx2"/>
                </a:solidFill>
                <a:effectLst/>
              </a:rPr>
              <a:t>особистості  в умовах створенного в закладі </a:t>
            </a:r>
          </a:p>
          <a:p>
            <a:r>
              <a:rPr lang="uk-UA" sz="2400" b="1">
                <a:solidFill>
                  <a:schemeClr val="tx2"/>
                </a:solidFill>
                <a:effectLst/>
              </a:rPr>
              <a:t>розвивального життєвого простору</a:t>
            </a:r>
            <a:endParaRPr lang="ru-RU" sz="2400" b="1">
              <a:solidFill>
                <a:schemeClr val="tx2"/>
              </a:solidFill>
              <a:effectLst/>
            </a:endParaRP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468313" y="0"/>
            <a:ext cx="8534400" cy="6858000"/>
            <a:chOff x="672" y="144"/>
            <a:chExt cx="4368" cy="4176"/>
          </a:xfrm>
        </p:grpSpPr>
        <p:pic>
          <p:nvPicPr>
            <p:cNvPr id="38917" name="Picture 5" descr="pe01758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4" y="720"/>
              <a:ext cx="1056" cy="1035"/>
            </a:xfrm>
            <a:prstGeom prst="rect">
              <a:avLst/>
            </a:prstGeom>
            <a:noFill/>
          </p:spPr>
        </p:pic>
        <p:pic>
          <p:nvPicPr>
            <p:cNvPr id="38918" name="Picture 6" descr="pe02947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" y="2784"/>
              <a:ext cx="839" cy="889"/>
            </a:xfrm>
            <a:prstGeom prst="rect">
              <a:avLst/>
            </a:prstGeom>
            <a:noFill/>
          </p:spPr>
        </p:pic>
        <p:pic>
          <p:nvPicPr>
            <p:cNvPr id="38919" name="Picture 7" descr="bd07226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2" y="1344"/>
              <a:ext cx="644" cy="912"/>
            </a:xfrm>
            <a:prstGeom prst="rect">
              <a:avLst/>
            </a:prstGeom>
            <a:noFill/>
          </p:spPr>
        </p:pic>
        <p:pic>
          <p:nvPicPr>
            <p:cNvPr id="38920" name="Picture 8" descr="pe0182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2" y="2688"/>
              <a:ext cx="889" cy="1008"/>
            </a:xfrm>
            <a:prstGeom prst="rect">
              <a:avLst/>
            </a:prstGeom>
            <a:noFill/>
          </p:spPr>
        </p:pic>
        <p:pic>
          <p:nvPicPr>
            <p:cNvPr id="38921" name="Picture 9" descr="pe02654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2" y="144"/>
              <a:ext cx="1104" cy="1035"/>
            </a:xfrm>
            <a:prstGeom prst="rect">
              <a:avLst/>
            </a:prstGeom>
            <a:noFill/>
          </p:spPr>
        </p:pic>
        <p:pic>
          <p:nvPicPr>
            <p:cNvPr id="38922" name="Picture 10" descr="bd07214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48" y="240"/>
              <a:ext cx="715" cy="816"/>
            </a:xfrm>
            <a:prstGeom prst="rect">
              <a:avLst/>
            </a:prstGeom>
            <a:noFill/>
          </p:spPr>
        </p:pic>
        <p:pic>
          <p:nvPicPr>
            <p:cNvPr id="38923" name="Picture 11" descr="pe02282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56" y="3168"/>
              <a:ext cx="1103" cy="1152"/>
            </a:xfrm>
            <a:prstGeom prst="rect">
              <a:avLst/>
            </a:prstGeom>
            <a:noFill/>
          </p:spPr>
        </p:pic>
      </p:grpSp>
      <p:sp>
        <p:nvSpPr>
          <p:cNvPr id="38924" name="WordArt 12"/>
          <p:cNvSpPr>
            <a:spLocks noChangeArrowheads="1" noChangeShapeType="1" noTextEdit="1"/>
          </p:cNvSpPr>
          <p:nvPr/>
        </p:nvSpPr>
        <p:spPr bwMode="auto">
          <a:xfrm>
            <a:off x="5562600" y="4876800"/>
            <a:ext cx="32766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ЗАКЛАДУ</a:t>
            </a:r>
          </a:p>
        </p:txBody>
      </p:sp>
      <p:sp>
        <p:nvSpPr>
          <p:cNvPr id="38925" name="WordArt 13"/>
          <p:cNvSpPr>
            <a:spLocks noChangeArrowheads="1" noChangeShapeType="1" noTextEdit="1"/>
          </p:cNvSpPr>
          <p:nvPr/>
        </p:nvSpPr>
        <p:spPr bwMode="auto">
          <a:xfrm>
            <a:off x="304800" y="4953000"/>
            <a:ext cx="3048000" cy="1905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мета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animBg="1" autoUpdateAnimBg="0"/>
      <p:bldP spid="38924" grpId="0" animBg="1"/>
      <p:bldP spid="389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МОДЕЛЬ РОБОТИ ДНЗ №9 “ТОПОЛЬКА”</a:t>
            </a:r>
            <a:endParaRPr lang="ru-RU" sz="40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3348038" y="2276475"/>
            <a:ext cx="2663825" cy="12239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Дитячий садок</a:t>
            </a:r>
            <a:endParaRPr lang="ru-RU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6443663" y="1916113"/>
            <a:ext cx="2089150" cy="431800"/>
          </a:xfrm>
          <a:prstGeom prst="wedgeRoundRectCallout">
            <a:avLst>
              <a:gd name="adj1" fmla="val -84880"/>
              <a:gd name="adj2" fmla="val 761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Діти</a:t>
            </a:r>
            <a:endParaRPr lang="ru-RU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6588125" y="3357563"/>
            <a:ext cx="2089150" cy="431800"/>
          </a:xfrm>
          <a:prstGeom prst="wedgeRoundRectCallout">
            <a:avLst>
              <a:gd name="adj1" fmla="val -79255"/>
              <a:gd name="adj2" fmla="val -11948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Батьки</a:t>
            </a:r>
            <a:endParaRPr lang="ru-RU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>
            <a:off x="900113" y="3284538"/>
            <a:ext cx="2089150" cy="431800"/>
          </a:xfrm>
          <a:prstGeom prst="wedgeRoundRectCallout">
            <a:avLst>
              <a:gd name="adj1" fmla="val 68083"/>
              <a:gd name="adj2" fmla="val -15257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Адміністрація</a:t>
            </a:r>
            <a:endParaRPr lang="ru-RU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755650" y="1989138"/>
            <a:ext cx="2089150" cy="431800"/>
          </a:xfrm>
          <a:prstGeom prst="wedgeRoundRectCallout">
            <a:avLst>
              <a:gd name="adj1" fmla="val 86093"/>
              <a:gd name="adj2" fmla="val 5735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Педагоги</a:t>
            </a:r>
            <a:endParaRPr lang="ru-RU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2916238" y="3429000"/>
            <a:ext cx="3673475" cy="2016125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uk-UA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Повноцінний </a:t>
            </a:r>
          </a:p>
          <a:p>
            <a:r>
              <a:rPr lang="uk-UA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розиток </a:t>
            </a:r>
          </a:p>
          <a:p>
            <a:r>
              <a:rPr lang="uk-UA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дитини</a:t>
            </a:r>
            <a:endParaRPr lang="ru-RU" sz="20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900113" y="5229225"/>
            <a:ext cx="2087562" cy="5048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Сім</a:t>
            </a: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uk-UA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я </a:t>
            </a:r>
            <a:endParaRPr lang="ru-RU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6516688" y="5229225"/>
            <a:ext cx="2087562" cy="431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Школа</a:t>
            </a:r>
            <a:endParaRPr lang="ru-RU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3563938" y="5445125"/>
            <a:ext cx="2520950" cy="6477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Позашкільні заклади </a:t>
            </a:r>
            <a:endParaRPr lang="ru-RU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9" grpId="0" animBg="1"/>
      <p:bldP spid="51210" grpId="0" animBg="1"/>
      <p:bldP spid="51214" grpId="0" animBg="1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9" name="Picture 59" descr="coll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43400"/>
            <a:ext cx="1927225" cy="1981200"/>
          </a:xfrm>
          <a:prstGeom prst="rect">
            <a:avLst/>
          </a:prstGeom>
          <a:noFill/>
        </p:spPr>
      </p:pic>
      <p:pic>
        <p:nvPicPr>
          <p:cNvPr id="30780" name="Picture 60" descr="coll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8675" y="1219200"/>
            <a:ext cx="1774825" cy="1957388"/>
          </a:xfrm>
          <a:prstGeom prst="rect">
            <a:avLst/>
          </a:prstGeom>
          <a:noFill/>
        </p:spPr>
      </p:pic>
      <p:pic>
        <p:nvPicPr>
          <p:cNvPr id="30781" name="Picture 61" descr="coll_2"/>
          <p:cNvPicPr>
            <a:picLocks noChangeAspect="1" noChangeArrowheads="1"/>
          </p:cNvPicPr>
          <p:nvPr/>
        </p:nvPicPr>
        <p:blipFill>
          <a:blip r:embed="rId4" cstate="print"/>
          <a:srcRect l="7054" t="4030" r="8302" b="7304"/>
          <a:stretch>
            <a:fillRect/>
          </a:stretch>
        </p:blipFill>
        <p:spPr bwMode="auto">
          <a:xfrm>
            <a:off x="7239000" y="4495800"/>
            <a:ext cx="1682750" cy="1752600"/>
          </a:xfrm>
          <a:prstGeom prst="rect">
            <a:avLst/>
          </a:prstGeom>
          <a:noFill/>
        </p:spPr>
      </p:pic>
      <p:pic>
        <p:nvPicPr>
          <p:cNvPr id="30782" name="Picture 62" descr="coll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143000"/>
            <a:ext cx="1824038" cy="1981200"/>
          </a:xfrm>
          <a:prstGeom prst="rect">
            <a:avLst/>
          </a:prstGeom>
          <a:noFill/>
        </p:spPr>
      </p:pic>
      <p:sp>
        <p:nvSpPr>
          <p:cNvPr id="30783" name="Oval 63"/>
          <p:cNvSpPr>
            <a:spLocks noChangeArrowheads="1"/>
          </p:cNvSpPr>
          <p:nvPr/>
        </p:nvSpPr>
        <p:spPr bwMode="auto">
          <a:xfrm rot="1260000">
            <a:off x="1528763" y="703263"/>
            <a:ext cx="6021387" cy="593725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4" name="Oval 64"/>
          <p:cNvSpPr>
            <a:spLocks noChangeArrowheads="1"/>
          </p:cNvSpPr>
          <p:nvPr/>
        </p:nvSpPr>
        <p:spPr bwMode="auto">
          <a:xfrm>
            <a:off x="3779838" y="2781300"/>
            <a:ext cx="1509712" cy="13128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400">
              <a:solidFill>
                <a:srgbClr val="33CCFF"/>
              </a:solidFill>
              <a:effectLst/>
            </a:endParaRPr>
          </a:p>
        </p:txBody>
      </p:sp>
      <p:sp>
        <p:nvSpPr>
          <p:cNvPr id="30785" name="Oval 65"/>
          <p:cNvSpPr>
            <a:spLocks noChangeArrowheads="1"/>
          </p:cNvSpPr>
          <p:nvPr/>
        </p:nvSpPr>
        <p:spPr bwMode="auto">
          <a:xfrm>
            <a:off x="2268538" y="2276475"/>
            <a:ext cx="1358900" cy="12192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b="1">
                <a:effectLst/>
              </a:rPr>
              <a:t>Методист</a:t>
            </a:r>
            <a:endParaRPr lang="ru-RU" b="1">
              <a:effectLst/>
            </a:endParaRPr>
          </a:p>
        </p:txBody>
      </p:sp>
      <p:sp>
        <p:nvSpPr>
          <p:cNvPr id="30786" name="Oval 66"/>
          <p:cNvSpPr>
            <a:spLocks noChangeArrowheads="1"/>
          </p:cNvSpPr>
          <p:nvPr/>
        </p:nvSpPr>
        <p:spPr bwMode="auto">
          <a:xfrm>
            <a:off x="2195513" y="3789363"/>
            <a:ext cx="1512887" cy="131445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Музичний</a:t>
            </a:r>
          </a:p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 керівник</a:t>
            </a:r>
            <a:endParaRPr lang="ru-RU" sz="2400">
              <a:solidFill>
                <a:srgbClr val="33CCFF"/>
              </a:solidFill>
              <a:effectLst/>
            </a:endParaRPr>
          </a:p>
        </p:txBody>
      </p:sp>
      <p:sp>
        <p:nvSpPr>
          <p:cNvPr id="30787" name="Oval 67"/>
          <p:cNvSpPr>
            <a:spLocks noChangeArrowheads="1"/>
          </p:cNvSpPr>
          <p:nvPr/>
        </p:nvSpPr>
        <p:spPr bwMode="auto">
          <a:xfrm>
            <a:off x="3563938" y="1412875"/>
            <a:ext cx="1511300" cy="13144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400">
              <a:solidFill>
                <a:srgbClr val="33CCFF"/>
              </a:solidFill>
              <a:effectLst/>
            </a:endParaRPr>
          </a:p>
        </p:txBody>
      </p:sp>
      <p:sp>
        <p:nvSpPr>
          <p:cNvPr id="30788" name="Oval 68"/>
          <p:cNvSpPr>
            <a:spLocks noChangeArrowheads="1"/>
          </p:cNvSpPr>
          <p:nvPr/>
        </p:nvSpPr>
        <p:spPr bwMode="auto">
          <a:xfrm>
            <a:off x="5003800" y="1916113"/>
            <a:ext cx="1511300" cy="13112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400">
              <a:solidFill>
                <a:srgbClr val="33CCFF"/>
              </a:solidFill>
              <a:effectLst/>
            </a:endParaRPr>
          </a:p>
        </p:txBody>
      </p:sp>
      <p:sp>
        <p:nvSpPr>
          <p:cNvPr id="30789" name="Oval 69"/>
          <p:cNvSpPr>
            <a:spLocks noChangeArrowheads="1"/>
          </p:cNvSpPr>
          <p:nvPr/>
        </p:nvSpPr>
        <p:spPr bwMode="auto">
          <a:xfrm>
            <a:off x="5508625" y="3500438"/>
            <a:ext cx="1511300" cy="1312862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400">
              <a:solidFill>
                <a:srgbClr val="33CCFF"/>
              </a:solidFill>
              <a:effectLst/>
            </a:endParaRPr>
          </a:p>
        </p:txBody>
      </p:sp>
      <p:sp>
        <p:nvSpPr>
          <p:cNvPr id="30790" name="Text Box 70"/>
          <p:cNvSpPr txBox="1">
            <a:spLocks noChangeArrowheads="1"/>
          </p:cNvSpPr>
          <p:nvPr/>
        </p:nvSpPr>
        <p:spPr bwMode="auto">
          <a:xfrm>
            <a:off x="3968750" y="3297238"/>
            <a:ext cx="1081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b="1">
                <a:effectLst/>
              </a:rPr>
              <a:t>ДИТИНА</a:t>
            </a:r>
          </a:p>
          <a:p>
            <a:r>
              <a:rPr lang="uk-UA" b="1">
                <a:effectLst/>
              </a:rPr>
              <a:t>В ДНЗ</a:t>
            </a:r>
            <a:endParaRPr lang="ru-RU" b="1">
              <a:effectLst/>
            </a:endParaRPr>
          </a:p>
        </p:txBody>
      </p:sp>
      <p:sp>
        <p:nvSpPr>
          <p:cNvPr id="30791" name="AutoShape 71"/>
          <p:cNvSpPr>
            <a:spLocks noChangeArrowheads="1"/>
          </p:cNvSpPr>
          <p:nvPr/>
        </p:nvSpPr>
        <p:spPr bwMode="auto">
          <a:xfrm rot="4200000">
            <a:off x="3155950" y="3321050"/>
            <a:ext cx="966788" cy="725488"/>
          </a:xfrm>
          <a:custGeom>
            <a:avLst/>
            <a:gdLst>
              <a:gd name="G0" fmla="+- 6171 0 0"/>
              <a:gd name="G1" fmla="+- 9120 0 0"/>
              <a:gd name="G2" fmla="+- 7763 0 0"/>
              <a:gd name="G3" fmla="+- 21600 0 6171"/>
              <a:gd name="G4" fmla="+- 21600 0 912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120 h 21600"/>
              <a:gd name="T4" fmla="*/ 10800 w 21600"/>
              <a:gd name="T5" fmla="*/ 17472 h 21600"/>
              <a:gd name="T6" fmla="*/ 21600 w 21600"/>
              <a:gd name="T7" fmla="*/ 1512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171" y="7763"/>
                </a:lnTo>
                <a:lnTo>
                  <a:pt x="9120" y="7763"/>
                </a:lnTo>
                <a:lnTo>
                  <a:pt x="9120" y="12768"/>
                </a:lnTo>
                <a:lnTo>
                  <a:pt x="5545" y="12768"/>
                </a:lnTo>
                <a:lnTo>
                  <a:pt x="5545" y="8639"/>
                </a:lnTo>
                <a:lnTo>
                  <a:pt x="0" y="15120"/>
                </a:lnTo>
                <a:lnTo>
                  <a:pt x="5545" y="21600"/>
                </a:lnTo>
                <a:lnTo>
                  <a:pt x="5545" y="17472"/>
                </a:lnTo>
                <a:lnTo>
                  <a:pt x="16055" y="17472"/>
                </a:lnTo>
                <a:lnTo>
                  <a:pt x="16055" y="21600"/>
                </a:lnTo>
                <a:lnTo>
                  <a:pt x="21600" y="15120"/>
                </a:lnTo>
                <a:lnTo>
                  <a:pt x="16055" y="8639"/>
                </a:lnTo>
                <a:lnTo>
                  <a:pt x="16055" y="12768"/>
                </a:lnTo>
                <a:lnTo>
                  <a:pt x="12480" y="12768"/>
                </a:lnTo>
                <a:lnTo>
                  <a:pt x="12480" y="7763"/>
                </a:lnTo>
                <a:lnTo>
                  <a:pt x="15429" y="7763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2" name="AutoShape 72"/>
          <p:cNvSpPr>
            <a:spLocks noChangeArrowheads="1"/>
          </p:cNvSpPr>
          <p:nvPr/>
        </p:nvSpPr>
        <p:spPr bwMode="auto">
          <a:xfrm rot="8340000">
            <a:off x="3419475" y="2708275"/>
            <a:ext cx="977900" cy="671513"/>
          </a:xfrm>
          <a:custGeom>
            <a:avLst/>
            <a:gdLst>
              <a:gd name="G0" fmla="+- 6171 0 0"/>
              <a:gd name="G1" fmla="+- 9120 0 0"/>
              <a:gd name="G2" fmla="+- 7763 0 0"/>
              <a:gd name="G3" fmla="+- 21600 0 6171"/>
              <a:gd name="G4" fmla="+- 21600 0 912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120 h 21600"/>
              <a:gd name="T4" fmla="*/ 10800 w 21600"/>
              <a:gd name="T5" fmla="*/ 17472 h 21600"/>
              <a:gd name="T6" fmla="*/ 21600 w 21600"/>
              <a:gd name="T7" fmla="*/ 1512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171" y="7763"/>
                </a:lnTo>
                <a:lnTo>
                  <a:pt x="9120" y="7763"/>
                </a:lnTo>
                <a:lnTo>
                  <a:pt x="9120" y="12768"/>
                </a:lnTo>
                <a:lnTo>
                  <a:pt x="5545" y="12768"/>
                </a:lnTo>
                <a:lnTo>
                  <a:pt x="5545" y="8639"/>
                </a:lnTo>
                <a:lnTo>
                  <a:pt x="0" y="15120"/>
                </a:lnTo>
                <a:lnTo>
                  <a:pt x="5545" y="21600"/>
                </a:lnTo>
                <a:lnTo>
                  <a:pt x="5545" y="17472"/>
                </a:lnTo>
                <a:lnTo>
                  <a:pt x="16055" y="17472"/>
                </a:lnTo>
                <a:lnTo>
                  <a:pt x="16055" y="21600"/>
                </a:lnTo>
                <a:lnTo>
                  <a:pt x="21600" y="15120"/>
                </a:lnTo>
                <a:lnTo>
                  <a:pt x="16055" y="8639"/>
                </a:lnTo>
                <a:lnTo>
                  <a:pt x="16055" y="12768"/>
                </a:lnTo>
                <a:lnTo>
                  <a:pt x="12480" y="12768"/>
                </a:lnTo>
                <a:lnTo>
                  <a:pt x="12480" y="7763"/>
                </a:lnTo>
                <a:lnTo>
                  <a:pt x="15429" y="7763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3" name="AutoShape 73"/>
          <p:cNvSpPr>
            <a:spLocks noChangeArrowheads="1"/>
          </p:cNvSpPr>
          <p:nvPr/>
        </p:nvSpPr>
        <p:spPr bwMode="auto">
          <a:xfrm rot="13260000">
            <a:off x="4419600" y="2590800"/>
            <a:ext cx="984250" cy="596900"/>
          </a:xfrm>
          <a:custGeom>
            <a:avLst/>
            <a:gdLst>
              <a:gd name="G0" fmla="+- 6171 0 0"/>
              <a:gd name="G1" fmla="+- 9120 0 0"/>
              <a:gd name="G2" fmla="+- 7763 0 0"/>
              <a:gd name="G3" fmla="+- 21600 0 6171"/>
              <a:gd name="G4" fmla="+- 21600 0 912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120 h 21600"/>
              <a:gd name="T4" fmla="*/ 10800 w 21600"/>
              <a:gd name="T5" fmla="*/ 17472 h 21600"/>
              <a:gd name="T6" fmla="*/ 21600 w 21600"/>
              <a:gd name="T7" fmla="*/ 1512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171" y="7763"/>
                </a:lnTo>
                <a:lnTo>
                  <a:pt x="9120" y="7763"/>
                </a:lnTo>
                <a:lnTo>
                  <a:pt x="9120" y="12768"/>
                </a:lnTo>
                <a:lnTo>
                  <a:pt x="5545" y="12768"/>
                </a:lnTo>
                <a:lnTo>
                  <a:pt x="5545" y="8639"/>
                </a:lnTo>
                <a:lnTo>
                  <a:pt x="0" y="15120"/>
                </a:lnTo>
                <a:lnTo>
                  <a:pt x="5545" y="21600"/>
                </a:lnTo>
                <a:lnTo>
                  <a:pt x="5545" y="17472"/>
                </a:lnTo>
                <a:lnTo>
                  <a:pt x="16055" y="17472"/>
                </a:lnTo>
                <a:lnTo>
                  <a:pt x="16055" y="21600"/>
                </a:lnTo>
                <a:lnTo>
                  <a:pt x="21600" y="15120"/>
                </a:lnTo>
                <a:lnTo>
                  <a:pt x="16055" y="8639"/>
                </a:lnTo>
                <a:lnTo>
                  <a:pt x="16055" y="12768"/>
                </a:lnTo>
                <a:lnTo>
                  <a:pt x="12480" y="12768"/>
                </a:lnTo>
                <a:lnTo>
                  <a:pt x="12480" y="7763"/>
                </a:lnTo>
                <a:lnTo>
                  <a:pt x="15429" y="7763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4" name="AutoShape 74"/>
          <p:cNvSpPr>
            <a:spLocks noChangeArrowheads="1"/>
          </p:cNvSpPr>
          <p:nvPr/>
        </p:nvSpPr>
        <p:spPr bwMode="auto">
          <a:xfrm rot="38091101">
            <a:off x="4914106" y="3163094"/>
            <a:ext cx="969963" cy="739775"/>
          </a:xfrm>
          <a:custGeom>
            <a:avLst/>
            <a:gdLst>
              <a:gd name="G0" fmla="+- 6171 0 0"/>
              <a:gd name="G1" fmla="+- 9120 0 0"/>
              <a:gd name="G2" fmla="+- 7763 0 0"/>
              <a:gd name="G3" fmla="+- 21600 0 6171"/>
              <a:gd name="G4" fmla="+- 21600 0 912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120 h 21600"/>
              <a:gd name="T4" fmla="*/ 10800 w 21600"/>
              <a:gd name="T5" fmla="*/ 17472 h 21600"/>
              <a:gd name="T6" fmla="*/ 21600 w 21600"/>
              <a:gd name="T7" fmla="*/ 1512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171" y="7763"/>
                </a:lnTo>
                <a:lnTo>
                  <a:pt x="9120" y="7763"/>
                </a:lnTo>
                <a:lnTo>
                  <a:pt x="9120" y="12768"/>
                </a:lnTo>
                <a:lnTo>
                  <a:pt x="5545" y="12768"/>
                </a:lnTo>
                <a:lnTo>
                  <a:pt x="5545" y="8639"/>
                </a:lnTo>
                <a:lnTo>
                  <a:pt x="0" y="15120"/>
                </a:lnTo>
                <a:lnTo>
                  <a:pt x="5545" y="21600"/>
                </a:lnTo>
                <a:lnTo>
                  <a:pt x="5545" y="17472"/>
                </a:lnTo>
                <a:lnTo>
                  <a:pt x="16055" y="17472"/>
                </a:lnTo>
                <a:lnTo>
                  <a:pt x="16055" y="21600"/>
                </a:lnTo>
                <a:lnTo>
                  <a:pt x="21600" y="15120"/>
                </a:lnTo>
                <a:lnTo>
                  <a:pt x="16055" y="8639"/>
                </a:lnTo>
                <a:lnTo>
                  <a:pt x="16055" y="12768"/>
                </a:lnTo>
                <a:lnTo>
                  <a:pt x="12480" y="12768"/>
                </a:lnTo>
                <a:lnTo>
                  <a:pt x="12480" y="7763"/>
                </a:lnTo>
                <a:lnTo>
                  <a:pt x="15429" y="7763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6" name="Text Box 76"/>
          <p:cNvSpPr txBox="1">
            <a:spLocks noChangeArrowheads="1"/>
          </p:cNvSpPr>
          <p:nvPr/>
        </p:nvSpPr>
        <p:spPr bwMode="auto">
          <a:xfrm>
            <a:off x="3851275" y="1989138"/>
            <a:ext cx="1062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b="1">
                <a:effectLst>
                  <a:outerShdw blurRad="38100" dist="38100" dir="2700000" algn="tl">
                    <a:srgbClr val="000000"/>
                  </a:outerShdw>
                </a:effectLst>
              </a:rPr>
              <a:t>Психолог</a:t>
            </a: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97" name="Text Box 77"/>
          <p:cNvSpPr txBox="1">
            <a:spLocks noChangeArrowheads="1"/>
          </p:cNvSpPr>
          <p:nvPr/>
        </p:nvSpPr>
        <p:spPr bwMode="auto">
          <a:xfrm>
            <a:off x="5148263" y="2492375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Логопед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00" name="Text Box 80"/>
          <p:cNvSpPr txBox="1">
            <a:spLocks noChangeArrowheads="1"/>
          </p:cNvSpPr>
          <p:nvPr/>
        </p:nvSpPr>
        <p:spPr bwMode="auto">
          <a:xfrm>
            <a:off x="5580063" y="3716338"/>
            <a:ext cx="1339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Вихователі</a:t>
            </a:r>
          </a:p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 всіх вікових </a:t>
            </a:r>
          </a:p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груп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01" name="WordArt 81"/>
          <p:cNvSpPr>
            <a:spLocks noChangeArrowheads="1" noChangeShapeType="1" noTextEdit="1"/>
          </p:cNvSpPr>
          <p:nvPr/>
        </p:nvSpPr>
        <p:spPr bwMode="auto">
          <a:xfrm rot="19532959">
            <a:off x="1981200" y="1524000"/>
            <a:ext cx="2655888" cy="9223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211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методична</a:t>
            </a:r>
          </a:p>
        </p:txBody>
      </p:sp>
      <p:sp>
        <p:nvSpPr>
          <p:cNvPr id="30802" name="WordArt 82"/>
          <p:cNvSpPr>
            <a:spLocks noChangeArrowheads="1" noChangeShapeType="1" noTextEdit="1"/>
          </p:cNvSpPr>
          <p:nvPr/>
        </p:nvSpPr>
        <p:spPr bwMode="auto">
          <a:xfrm rot="2022205">
            <a:off x="5105400" y="1600200"/>
            <a:ext cx="1822450" cy="539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6981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служба</a:t>
            </a:r>
          </a:p>
        </p:txBody>
      </p:sp>
      <p:sp>
        <p:nvSpPr>
          <p:cNvPr id="30806" name="WordArt 86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822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структура методичної служби </a:t>
            </a:r>
          </a:p>
        </p:txBody>
      </p:sp>
      <p:sp>
        <p:nvSpPr>
          <p:cNvPr id="30807" name="Oval 87"/>
          <p:cNvSpPr>
            <a:spLocks noChangeArrowheads="1"/>
          </p:cNvSpPr>
          <p:nvPr/>
        </p:nvSpPr>
        <p:spPr bwMode="auto">
          <a:xfrm>
            <a:off x="3851275" y="4221163"/>
            <a:ext cx="1524000" cy="1346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Керівники </a:t>
            </a:r>
          </a:p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гуртків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95" name="AutoShape 75"/>
          <p:cNvSpPr>
            <a:spLocks noChangeArrowheads="1"/>
          </p:cNvSpPr>
          <p:nvPr/>
        </p:nvSpPr>
        <p:spPr bwMode="auto">
          <a:xfrm rot="1116247">
            <a:off x="3635375" y="3933825"/>
            <a:ext cx="838200" cy="581025"/>
          </a:xfrm>
          <a:custGeom>
            <a:avLst/>
            <a:gdLst>
              <a:gd name="G0" fmla="+- 6171 0 0"/>
              <a:gd name="G1" fmla="+- 9120 0 0"/>
              <a:gd name="G2" fmla="+- 7763 0 0"/>
              <a:gd name="G3" fmla="+- 21600 0 6171"/>
              <a:gd name="G4" fmla="+- 21600 0 912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120 h 21600"/>
              <a:gd name="T4" fmla="*/ 10800 w 21600"/>
              <a:gd name="T5" fmla="*/ 17472 h 21600"/>
              <a:gd name="T6" fmla="*/ 21600 w 21600"/>
              <a:gd name="T7" fmla="*/ 1512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171" y="7763"/>
                </a:lnTo>
                <a:lnTo>
                  <a:pt x="9120" y="7763"/>
                </a:lnTo>
                <a:lnTo>
                  <a:pt x="9120" y="12768"/>
                </a:lnTo>
                <a:lnTo>
                  <a:pt x="5545" y="12768"/>
                </a:lnTo>
                <a:lnTo>
                  <a:pt x="5545" y="8639"/>
                </a:lnTo>
                <a:lnTo>
                  <a:pt x="0" y="15120"/>
                </a:lnTo>
                <a:lnTo>
                  <a:pt x="5545" y="21600"/>
                </a:lnTo>
                <a:lnTo>
                  <a:pt x="5545" y="17472"/>
                </a:lnTo>
                <a:lnTo>
                  <a:pt x="16055" y="17472"/>
                </a:lnTo>
                <a:lnTo>
                  <a:pt x="16055" y="21600"/>
                </a:lnTo>
                <a:lnTo>
                  <a:pt x="21600" y="15120"/>
                </a:lnTo>
                <a:lnTo>
                  <a:pt x="16055" y="8639"/>
                </a:lnTo>
                <a:lnTo>
                  <a:pt x="16055" y="12768"/>
                </a:lnTo>
                <a:lnTo>
                  <a:pt x="12480" y="12768"/>
                </a:lnTo>
                <a:lnTo>
                  <a:pt x="12480" y="7763"/>
                </a:lnTo>
                <a:lnTo>
                  <a:pt x="15429" y="7763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08" name="AutoShape 88"/>
          <p:cNvSpPr>
            <a:spLocks noChangeArrowheads="1"/>
          </p:cNvSpPr>
          <p:nvPr/>
        </p:nvSpPr>
        <p:spPr bwMode="auto">
          <a:xfrm rot="19519292">
            <a:off x="4662488" y="3922713"/>
            <a:ext cx="1008062" cy="717550"/>
          </a:xfrm>
          <a:custGeom>
            <a:avLst/>
            <a:gdLst>
              <a:gd name="G0" fmla="+- 6171 0 0"/>
              <a:gd name="G1" fmla="+- 9120 0 0"/>
              <a:gd name="G2" fmla="+- 7763 0 0"/>
              <a:gd name="G3" fmla="+- 21600 0 6171"/>
              <a:gd name="G4" fmla="+- 21600 0 912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120 h 21600"/>
              <a:gd name="T4" fmla="*/ 10800 w 21600"/>
              <a:gd name="T5" fmla="*/ 17472 h 21600"/>
              <a:gd name="T6" fmla="*/ 21600 w 21600"/>
              <a:gd name="T7" fmla="*/ 1512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171" y="7763"/>
                </a:lnTo>
                <a:lnTo>
                  <a:pt x="9120" y="7763"/>
                </a:lnTo>
                <a:lnTo>
                  <a:pt x="9120" y="12768"/>
                </a:lnTo>
                <a:lnTo>
                  <a:pt x="5545" y="12768"/>
                </a:lnTo>
                <a:lnTo>
                  <a:pt x="5545" y="8639"/>
                </a:lnTo>
                <a:lnTo>
                  <a:pt x="0" y="15120"/>
                </a:lnTo>
                <a:lnTo>
                  <a:pt x="5545" y="21600"/>
                </a:lnTo>
                <a:lnTo>
                  <a:pt x="5545" y="17472"/>
                </a:lnTo>
                <a:lnTo>
                  <a:pt x="16055" y="17472"/>
                </a:lnTo>
                <a:lnTo>
                  <a:pt x="16055" y="21600"/>
                </a:lnTo>
                <a:lnTo>
                  <a:pt x="21600" y="15120"/>
                </a:lnTo>
                <a:lnTo>
                  <a:pt x="16055" y="8639"/>
                </a:lnTo>
                <a:lnTo>
                  <a:pt x="16055" y="12768"/>
                </a:lnTo>
                <a:lnTo>
                  <a:pt x="12480" y="12768"/>
                </a:lnTo>
                <a:lnTo>
                  <a:pt x="12480" y="7763"/>
                </a:lnTo>
                <a:lnTo>
                  <a:pt x="15429" y="7763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09" name="Oval 89"/>
          <p:cNvSpPr>
            <a:spLocks noChangeArrowheads="1"/>
          </p:cNvSpPr>
          <p:nvPr/>
        </p:nvSpPr>
        <p:spPr bwMode="auto">
          <a:xfrm>
            <a:off x="3995738" y="5805488"/>
            <a:ext cx="1143000" cy="762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Майстер-</a:t>
            </a:r>
          </a:p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класи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15" name="AutoShape 95"/>
          <p:cNvSpPr>
            <a:spLocks noChangeArrowheads="1"/>
          </p:cNvSpPr>
          <p:nvPr/>
        </p:nvSpPr>
        <p:spPr bwMode="auto">
          <a:xfrm rot="2363406">
            <a:off x="5435600" y="4652963"/>
            <a:ext cx="341313" cy="1584325"/>
          </a:xfrm>
          <a:prstGeom prst="upDownArrow">
            <a:avLst>
              <a:gd name="adj1" fmla="val 50000"/>
              <a:gd name="adj2" fmla="val 928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6" name="AutoShape 96"/>
          <p:cNvSpPr>
            <a:spLocks noChangeArrowheads="1"/>
          </p:cNvSpPr>
          <p:nvPr/>
        </p:nvSpPr>
        <p:spPr bwMode="auto">
          <a:xfrm rot="-2501875">
            <a:off x="3348038" y="4868863"/>
            <a:ext cx="341312" cy="1531937"/>
          </a:xfrm>
          <a:prstGeom prst="upDownArrow">
            <a:avLst>
              <a:gd name="adj1" fmla="val 50000"/>
              <a:gd name="adj2" fmla="val 8976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7" name="AutoShape 97"/>
          <p:cNvSpPr>
            <a:spLocks noChangeArrowheads="1"/>
          </p:cNvSpPr>
          <p:nvPr/>
        </p:nvSpPr>
        <p:spPr bwMode="auto">
          <a:xfrm>
            <a:off x="4427538" y="5445125"/>
            <a:ext cx="341312" cy="504825"/>
          </a:xfrm>
          <a:prstGeom prst="upDownArrow">
            <a:avLst>
              <a:gd name="adj1" fmla="val 50000"/>
              <a:gd name="adj2" fmla="val 2958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0"/>
                            </p:stCondLst>
                            <p:childTnLst>
                              <p:par>
                                <p:cTn id="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0"/>
                            </p:stCondLst>
                            <p:childTnLst>
                              <p:par>
                                <p:cTn id="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500"/>
                            </p:stCondLst>
                            <p:childTnLst>
                              <p:par>
                                <p:cTn id="9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3" grpId="0" animBg="1"/>
      <p:bldP spid="30784" grpId="0" animBg="1" autoUpdateAnimBg="0"/>
      <p:bldP spid="30785" grpId="0" animBg="1" autoUpdateAnimBg="0"/>
      <p:bldP spid="30786" grpId="0" animBg="1" autoUpdateAnimBg="0"/>
      <p:bldP spid="30787" grpId="0" animBg="1" autoUpdateAnimBg="0"/>
      <p:bldP spid="30788" grpId="0" animBg="1" autoUpdateAnimBg="0"/>
      <p:bldP spid="30789" grpId="0" animBg="1" autoUpdateAnimBg="0"/>
      <p:bldP spid="30790" grpId="0" autoUpdateAnimBg="0"/>
      <p:bldP spid="30791" grpId="0" animBg="1"/>
      <p:bldP spid="30792" grpId="0" animBg="1"/>
      <p:bldP spid="30793" grpId="0" animBg="1"/>
      <p:bldP spid="30794" grpId="0" animBg="1"/>
      <p:bldP spid="30796" grpId="0" autoUpdateAnimBg="0"/>
      <p:bldP spid="30797" grpId="0" autoUpdateAnimBg="0"/>
      <p:bldP spid="30800" grpId="0" autoUpdateAnimBg="0"/>
      <p:bldP spid="30801" grpId="0" animBg="1"/>
      <p:bldP spid="30802" grpId="0" animBg="1"/>
      <p:bldP spid="30806" grpId="0" animBg="1"/>
      <p:bldP spid="30807" grpId="0" animBg="1" autoUpdateAnimBg="0"/>
      <p:bldP spid="30795" grpId="0" animBg="1"/>
      <p:bldP spid="30808" grpId="0" animBg="1"/>
      <p:bldP spid="30809" grpId="0" animBg="1" autoUpdateAnimBg="0"/>
      <p:bldP spid="30815" grpId="0" animBg="1"/>
      <p:bldP spid="30816" grpId="0" animBg="1"/>
      <p:bldP spid="308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1" name="WordArt 27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особливості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організації 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методичної роботи</a:t>
            </a:r>
          </a:p>
        </p:txBody>
      </p:sp>
      <p:sp>
        <p:nvSpPr>
          <p:cNvPr id="31772" name="AutoShape 28"/>
          <p:cNvSpPr>
            <a:spLocks noChangeArrowheads="1"/>
          </p:cNvSpPr>
          <p:nvPr/>
        </p:nvSpPr>
        <p:spPr bwMode="auto">
          <a:xfrm rot="5635952">
            <a:off x="5897563" y="-854075"/>
            <a:ext cx="1868488" cy="4186237"/>
          </a:xfrm>
          <a:custGeom>
            <a:avLst/>
            <a:gdLst>
              <a:gd name="G0" fmla="+- -38965 0 0"/>
              <a:gd name="G1" fmla="+- -11796480 0 0"/>
              <a:gd name="G2" fmla="+- -38965 0 -11796480"/>
              <a:gd name="G3" fmla="+- 10800 0 0"/>
              <a:gd name="G4" fmla="+- 0 0 -3896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31 0 0"/>
              <a:gd name="G9" fmla="+- 0 0 -11796480"/>
              <a:gd name="G10" fmla="+- 7131 0 2700"/>
              <a:gd name="G11" fmla="cos G10 -38965"/>
              <a:gd name="G12" fmla="sin G10 -38965"/>
              <a:gd name="G13" fmla="cos 13500 -38965"/>
              <a:gd name="G14" fmla="sin 13500 -38965"/>
              <a:gd name="G15" fmla="+- G11 10800 0"/>
              <a:gd name="G16" fmla="+- G12 10800 0"/>
              <a:gd name="G17" fmla="+- G13 10800 0"/>
              <a:gd name="G18" fmla="+- G14 10800 0"/>
              <a:gd name="G19" fmla="*/ 7131 1 2"/>
              <a:gd name="G20" fmla="+- G19 5400 0"/>
              <a:gd name="G21" fmla="cos G20 -38965"/>
              <a:gd name="G22" fmla="sin G20 -38965"/>
              <a:gd name="G23" fmla="+- G21 10800 0"/>
              <a:gd name="G24" fmla="+- G12 G23 G22"/>
              <a:gd name="G25" fmla="+- G22 G23 G11"/>
              <a:gd name="G26" fmla="cos 10800 -38965"/>
              <a:gd name="G27" fmla="sin 10800 -38965"/>
              <a:gd name="G28" fmla="cos 7131 -38965"/>
              <a:gd name="G29" fmla="sin 7131 -3896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3896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31 G39"/>
              <a:gd name="G43" fmla="sin 713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43 w 21600"/>
              <a:gd name="T5" fmla="*/ 0 h 21600"/>
              <a:gd name="T6" fmla="*/ 1834 w 21600"/>
              <a:gd name="T7" fmla="*/ 10800 h 21600"/>
              <a:gd name="T8" fmla="*/ 10763 w 21600"/>
              <a:gd name="T9" fmla="*/ 3669 h 21600"/>
              <a:gd name="T10" fmla="*/ 24299 w 21600"/>
              <a:gd name="T11" fmla="*/ 10659 h 21600"/>
              <a:gd name="T12" fmla="*/ 19813 w 21600"/>
              <a:gd name="T13" fmla="*/ 15241 h 21600"/>
              <a:gd name="T14" fmla="*/ 15230 w 21600"/>
              <a:gd name="T15" fmla="*/ 10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30" y="10726"/>
                </a:moveTo>
                <a:cubicBezTo>
                  <a:pt x="17890" y="6816"/>
                  <a:pt x="14709" y="3669"/>
                  <a:pt x="10800" y="3669"/>
                </a:cubicBezTo>
                <a:cubicBezTo>
                  <a:pt x="6861" y="3669"/>
                  <a:pt x="3669" y="6861"/>
                  <a:pt x="366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20" y="0"/>
                  <a:pt x="21537" y="4767"/>
                  <a:pt x="21599" y="10687"/>
                </a:cubicBezTo>
                <a:lnTo>
                  <a:pt x="24299" y="10659"/>
                </a:lnTo>
                <a:lnTo>
                  <a:pt x="19813" y="15241"/>
                </a:lnTo>
                <a:lnTo>
                  <a:pt x="15230" y="10754"/>
                </a:lnTo>
                <a:lnTo>
                  <a:pt x="17930" y="10726"/>
                </a:lnTo>
                <a:close/>
              </a:path>
            </a:pathLst>
          </a:custGeom>
          <a:solidFill>
            <a:srgbClr val="FF33CC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73" name="Picture 29" descr="pi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1766888" cy="2906713"/>
          </a:xfrm>
          <a:prstGeom prst="rect">
            <a:avLst/>
          </a:prstGeom>
          <a:noFill/>
        </p:spPr>
      </p:pic>
      <p:sp>
        <p:nvSpPr>
          <p:cNvPr id="31774" name="AutoShape 30"/>
          <p:cNvSpPr>
            <a:spLocks noChangeArrowheads="1"/>
          </p:cNvSpPr>
          <p:nvPr/>
        </p:nvSpPr>
        <p:spPr bwMode="auto">
          <a:xfrm>
            <a:off x="323850" y="2781300"/>
            <a:ext cx="60198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A53C"/>
              </a:gs>
              <a:gs pos="50000">
                <a:srgbClr val="FFFFFF"/>
              </a:gs>
              <a:gs pos="100000">
                <a:srgbClr val="FCA53C"/>
              </a:gs>
            </a:gsLst>
            <a:lin ang="5400000" scaled="1"/>
          </a:gradFill>
          <a:ln w="38100">
            <a:solidFill>
              <a:srgbClr val="FD0D2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2400" b="1">
                <a:effectLst/>
              </a:rPr>
              <a:t>Компетентісно-орієнтований підхід до </a:t>
            </a:r>
          </a:p>
          <a:p>
            <a:r>
              <a:rPr lang="uk-UA" sz="2400" b="1">
                <a:effectLst/>
              </a:rPr>
              <a:t>підвищення професійної майстерності </a:t>
            </a:r>
            <a:endParaRPr lang="ru-RU" sz="2400" b="1">
              <a:effectLst/>
            </a:endParaRPr>
          </a:p>
        </p:txBody>
      </p:sp>
      <p:sp>
        <p:nvSpPr>
          <p:cNvPr id="31775" name="AutoShape 31"/>
          <p:cNvSpPr>
            <a:spLocks noChangeArrowheads="1"/>
          </p:cNvSpPr>
          <p:nvPr/>
        </p:nvSpPr>
        <p:spPr bwMode="auto">
          <a:xfrm>
            <a:off x="2124075" y="3716338"/>
            <a:ext cx="44196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5400000" scaled="1"/>
          </a:gradFill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effectLst/>
              </a:rPr>
              <a:t>В</a:t>
            </a:r>
            <a:r>
              <a:rPr lang="uk-UA" sz="2400" b="1">
                <a:effectLst/>
              </a:rPr>
              <a:t>исокий рівень мотивації</a:t>
            </a:r>
            <a:endParaRPr lang="ru-RU" sz="2400" b="1">
              <a:effectLst/>
            </a:endParaRP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0" y="4292600"/>
            <a:ext cx="87630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A53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D0D2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2400" b="1">
                <a:effectLst/>
              </a:rPr>
              <a:t>Нові підходи до створення відповідних матеріально-</a:t>
            </a:r>
          </a:p>
          <a:p>
            <a:r>
              <a:rPr lang="uk-UA" sz="2400" b="1">
                <a:effectLst/>
              </a:rPr>
              <a:t>технічних умов у дошкільному закладі</a:t>
            </a:r>
          </a:p>
          <a:p>
            <a:r>
              <a:rPr lang="uk-UA" sz="2400" b="1">
                <a:effectLst/>
              </a:rPr>
              <a:t>для розвивального середовища</a:t>
            </a:r>
            <a:endParaRPr lang="ru-RU" sz="2400" b="1">
              <a:effectLst/>
            </a:endParaRPr>
          </a:p>
        </p:txBody>
      </p:sp>
      <p:sp>
        <p:nvSpPr>
          <p:cNvPr id="31778" name="AutoShape 34"/>
          <p:cNvSpPr>
            <a:spLocks noChangeArrowheads="1"/>
          </p:cNvSpPr>
          <p:nvPr/>
        </p:nvSpPr>
        <p:spPr bwMode="auto">
          <a:xfrm>
            <a:off x="395288" y="5445125"/>
            <a:ext cx="83820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00FFFF"/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2400" b="1">
                <a:effectLst/>
              </a:rPr>
              <a:t>Поглиблення дослідницько-пошукової діяльності та </a:t>
            </a:r>
          </a:p>
          <a:p>
            <a:r>
              <a:rPr lang="uk-UA" sz="2400" b="1">
                <a:effectLst/>
              </a:rPr>
              <a:t>запровадження інноваційних технологій в практику</a:t>
            </a:r>
            <a:endParaRPr lang="ru-RU" sz="2400" b="1">
              <a:effectLst/>
            </a:endParaRPr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395288" y="1773238"/>
            <a:ext cx="5334000" cy="792162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uk-UA" sz="2400" b="1">
                <a:solidFill>
                  <a:srgbClr val="FD0D2A"/>
                </a:solidFill>
                <a:effectLst/>
              </a:rPr>
              <a:t>Відповідальний підхід до </a:t>
            </a:r>
          </a:p>
          <a:p>
            <a:r>
              <a:rPr lang="uk-UA" sz="2400" b="1">
                <a:solidFill>
                  <a:srgbClr val="FD0D2A"/>
                </a:solidFill>
                <a:effectLst/>
              </a:rPr>
              <a:t>планування діяльності </a:t>
            </a:r>
            <a:endParaRPr lang="ru-RU" sz="2400" b="1">
              <a:solidFill>
                <a:srgbClr val="FD0D2A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1" grpId="0" animBg="1"/>
      <p:bldP spid="31772" grpId="0" animBg="1"/>
      <p:bldP spid="31774" grpId="0" animBg="1" autoUpdateAnimBg="0"/>
      <p:bldP spid="31775" grpId="0" animBg="1" autoUpdateAnimBg="0"/>
      <p:bldP spid="31776" grpId="0" animBg="1" autoUpdateAnimBg="0"/>
      <p:bldP spid="31778" grpId="0" animBg="1" autoUpdateAnimBg="0"/>
      <p:bldP spid="3177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0" name="WordArt 32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співпраця</a:t>
            </a:r>
          </a:p>
        </p:txBody>
      </p:sp>
      <p:sp>
        <p:nvSpPr>
          <p:cNvPr id="12321" name="WordArt 33"/>
          <p:cNvSpPr>
            <a:spLocks noChangeArrowheads="1" noChangeShapeType="1" noTextEdit="1"/>
          </p:cNvSpPr>
          <p:nvPr/>
        </p:nvSpPr>
        <p:spPr bwMode="auto">
          <a:xfrm>
            <a:off x="762000" y="838200"/>
            <a:ext cx="7848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Impact"/>
              </a:rPr>
              <a:t>з методичним кабінетом міськво</a:t>
            </a:r>
          </a:p>
        </p:txBody>
      </p:sp>
      <p:sp>
        <p:nvSpPr>
          <p:cNvPr id="12324" name="Oval 36"/>
          <p:cNvSpPr>
            <a:spLocks noChangeArrowheads="1"/>
          </p:cNvSpPr>
          <p:nvPr/>
        </p:nvSpPr>
        <p:spPr bwMode="auto">
          <a:xfrm>
            <a:off x="1295400" y="1524000"/>
            <a:ext cx="6705600" cy="5181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>
            <a:off x="3810000" y="2209800"/>
            <a:ext cx="1524000" cy="1295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Курсова</a:t>
            </a:r>
          </a:p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перепідготовка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2133600" y="3200400"/>
            <a:ext cx="1524000" cy="13716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Конкурси 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5715000" y="3200400"/>
            <a:ext cx="1524000" cy="13716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Різноманітні</a:t>
            </a:r>
          </a:p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заходи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667000" y="4953000"/>
            <a:ext cx="1524000" cy="1371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Впровадження і </a:t>
            </a:r>
          </a:p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розповсюдження</a:t>
            </a:r>
          </a:p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досвіду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4800600" y="5029200"/>
            <a:ext cx="1447800" cy="1371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Методичний</a:t>
            </a:r>
          </a:p>
          <a:p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супровід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33" name="AutoShape 45"/>
          <p:cNvSpPr>
            <a:spLocks noChangeArrowheads="1"/>
          </p:cNvSpPr>
          <p:nvPr/>
        </p:nvSpPr>
        <p:spPr bwMode="auto">
          <a:xfrm>
            <a:off x="5105400" y="3962400"/>
            <a:ext cx="838200" cy="381000"/>
          </a:xfrm>
          <a:prstGeom prst="leftRightArrow">
            <a:avLst>
              <a:gd name="adj1" fmla="val 50000"/>
              <a:gd name="adj2" fmla="val 44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34" name="AutoShape 46"/>
          <p:cNvSpPr>
            <a:spLocks noChangeArrowheads="1"/>
          </p:cNvSpPr>
          <p:nvPr/>
        </p:nvSpPr>
        <p:spPr bwMode="auto">
          <a:xfrm rot="3420000">
            <a:off x="4953000" y="4800600"/>
            <a:ext cx="838200" cy="381000"/>
          </a:xfrm>
          <a:prstGeom prst="leftRightArrow">
            <a:avLst>
              <a:gd name="adj1" fmla="val 50000"/>
              <a:gd name="adj2" fmla="val 44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35" name="AutoShape 47"/>
          <p:cNvSpPr>
            <a:spLocks noChangeArrowheads="1"/>
          </p:cNvSpPr>
          <p:nvPr/>
        </p:nvSpPr>
        <p:spPr bwMode="auto">
          <a:xfrm rot="19260000">
            <a:off x="3276600" y="4800600"/>
            <a:ext cx="838200" cy="381000"/>
          </a:xfrm>
          <a:prstGeom prst="leftRightArrow">
            <a:avLst>
              <a:gd name="adj1" fmla="val 50000"/>
              <a:gd name="adj2" fmla="val 44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36" name="AutoShape 48"/>
          <p:cNvSpPr>
            <a:spLocks noChangeArrowheads="1"/>
          </p:cNvSpPr>
          <p:nvPr/>
        </p:nvSpPr>
        <p:spPr bwMode="auto">
          <a:xfrm rot="1860000">
            <a:off x="3352800" y="3810000"/>
            <a:ext cx="838200" cy="381000"/>
          </a:xfrm>
          <a:prstGeom prst="leftRightArrow">
            <a:avLst>
              <a:gd name="adj1" fmla="val 50000"/>
              <a:gd name="adj2" fmla="val 44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37" name="AutoShape 49"/>
          <p:cNvSpPr>
            <a:spLocks noChangeArrowheads="1"/>
          </p:cNvSpPr>
          <p:nvPr/>
        </p:nvSpPr>
        <p:spPr bwMode="auto">
          <a:xfrm rot="5520000">
            <a:off x="4114800" y="3352800"/>
            <a:ext cx="838200" cy="381000"/>
          </a:xfrm>
          <a:prstGeom prst="leftRightArrow">
            <a:avLst>
              <a:gd name="adj1" fmla="val 50000"/>
              <a:gd name="adj2" fmla="val 44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340" name="Picture 52" descr="j04078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676400" cy="1330325"/>
          </a:xfrm>
          <a:prstGeom prst="rect">
            <a:avLst/>
          </a:prstGeom>
          <a:noFill/>
        </p:spPr>
      </p:pic>
      <p:pic>
        <p:nvPicPr>
          <p:cNvPr id="12342" name="Picture 54" descr="j0398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1752600" cy="1357313"/>
          </a:xfrm>
          <a:prstGeom prst="rect">
            <a:avLst/>
          </a:prstGeom>
          <a:noFill/>
        </p:spPr>
      </p:pic>
      <p:pic>
        <p:nvPicPr>
          <p:cNvPr id="12344" name="Picture 56" descr="j03981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4725" y="4953000"/>
            <a:ext cx="1819275" cy="1666875"/>
          </a:xfrm>
          <a:prstGeom prst="rect">
            <a:avLst/>
          </a:prstGeom>
          <a:noFill/>
        </p:spPr>
      </p:pic>
      <p:pic>
        <p:nvPicPr>
          <p:cNvPr id="12346" name="Picture 58" descr="j03981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581400"/>
            <a:ext cx="1447800" cy="1379538"/>
          </a:xfrm>
          <a:prstGeom prst="rect">
            <a:avLst/>
          </a:prstGeom>
          <a:noFill/>
        </p:spPr>
      </p:pic>
      <p:pic>
        <p:nvPicPr>
          <p:cNvPr id="12348" name="Picture 60" descr="j03981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828800"/>
            <a:ext cx="1647825" cy="1809750"/>
          </a:xfrm>
          <a:prstGeom prst="rect">
            <a:avLst/>
          </a:prstGeom>
          <a:noFill/>
        </p:spPr>
      </p:pic>
      <p:sp>
        <p:nvSpPr>
          <p:cNvPr id="12350" name="WordArt 62"/>
          <p:cNvSpPr>
            <a:spLocks noChangeArrowheads="1" noChangeShapeType="1" noTextEdit="1"/>
          </p:cNvSpPr>
          <p:nvPr/>
        </p:nvSpPr>
        <p:spPr bwMode="auto">
          <a:xfrm rot="-5053655">
            <a:off x="908050" y="3492500"/>
            <a:ext cx="269240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Впровадження</a:t>
            </a:r>
          </a:p>
        </p:txBody>
      </p:sp>
      <p:sp>
        <p:nvSpPr>
          <p:cNvPr id="12351" name="WordArt 63"/>
          <p:cNvSpPr>
            <a:spLocks noChangeArrowheads="1" noChangeShapeType="1" noTextEdit="1"/>
          </p:cNvSpPr>
          <p:nvPr/>
        </p:nvSpPr>
        <p:spPr bwMode="auto">
          <a:xfrm rot="-1071535">
            <a:off x="2549525" y="1958975"/>
            <a:ext cx="1806575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Базової </a:t>
            </a:r>
          </a:p>
        </p:txBody>
      </p:sp>
      <p:sp>
        <p:nvSpPr>
          <p:cNvPr id="12352" name="WordArt 64"/>
          <p:cNvSpPr>
            <a:spLocks noChangeArrowheads="1" noChangeShapeType="1" noTextEdit="1"/>
          </p:cNvSpPr>
          <p:nvPr/>
        </p:nvSpPr>
        <p:spPr bwMode="auto">
          <a:xfrm rot="1643894">
            <a:off x="5029200" y="2057400"/>
            <a:ext cx="2133600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програми</a:t>
            </a:r>
          </a:p>
        </p:txBody>
      </p:sp>
      <p:sp>
        <p:nvSpPr>
          <p:cNvPr id="12353" name="WordArt 65"/>
          <p:cNvSpPr>
            <a:spLocks noChangeArrowheads="1" noChangeShapeType="1" noTextEdit="1"/>
          </p:cNvSpPr>
          <p:nvPr/>
        </p:nvSpPr>
        <p:spPr bwMode="auto">
          <a:xfrm rot="4938105">
            <a:off x="6720681" y="3655219"/>
            <a:ext cx="1725613" cy="4095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"Я у Світі"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5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 animBg="1"/>
      <p:bldP spid="12321" grpId="0" animBg="1"/>
      <p:bldP spid="12324" grpId="0" animBg="1" autoUpdateAnimBg="0"/>
      <p:bldP spid="12328" grpId="0" animBg="1" autoUpdateAnimBg="0"/>
      <p:bldP spid="12329" grpId="0" animBg="1" autoUpdateAnimBg="0"/>
      <p:bldP spid="12330" grpId="0" animBg="1" autoUpdateAnimBg="0"/>
      <p:bldP spid="12331" grpId="0" animBg="1" autoUpdateAnimBg="0"/>
      <p:bldP spid="12332" grpId="0" animBg="1" autoUpdateAnimBg="0"/>
      <p:bldP spid="12333" grpId="0" animBg="1"/>
      <p:bldP spid="12334" grpId="0" animBg="1"/>
      <p:bldP spid="12335" grpId="0" animBg="1"/>
      <p:bldP spid="12336" grpId="0" animBg="1"/>
      <p:bldP spid="12337" grpId="0" animBg="1"/>
      <p:bldP spid="12350" grpId="0" animBg="1"/>
      <p:bldP spid="12351" grpId="0" animBg="1"/>
      <p:bldP spid="12352" grpId="0" animBg="1"/>
      <p:bldP spid="123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1" name="AutoShape 39"/>
          <p:cNvSpPr>
            <a:spLocks noChangeArrowheads="1"/>
          </p:cNvSpPr>
          <p:nvPr/>
        </p:nvSpPr>
        <p:spPr bwMode="auto">
          <a:xfrm>
            <a:off x="4800600" y="3733800"/>
            <a:ext cx="3505200" cy="3124200"/>
          </a:xfrm>
          <a:prstGeom prst="star16">
            <a:avLst>
              <a:gd name="adj" fmla="val 3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>
            <a:off x="1066800" y="3581400"/>
            <a:ext cx="3505200" cy="3124200"/>
          </a:xfrm>
          <a:prstGeom prst="star16">
            <a:avLst>
              <a:gd name="adj" fmla="val 375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>
            <a:off x="4495800" y="0"/>
            <a:ext cx="3505200" cy="3124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8" name="AutoShape 36"/>
          <p:cNvSpPr>
            <a:spLocks noChangeArrowheads="1"/>
          </p:cNvSpPr>
          <p:nvPr/>
        </p:nvSpPr>
        <p:spPr bwMode="auto">
          <a:xfrm>
            <a:off x="990600" y="0"/>
            <a:ext cx="3505200" cy="3124200"/>
          </a:xfrm>
          <a:prstGeom prst="star16">
            <a:avLst>
              <a:gd name="adj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0" name="WordArt 28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ділимось досвідом</a:t>
            </a:r>
          </a:p>
        </p:txBody>
      </p:sp>
      <p:pic>
        <p:nvPicPr>
          <p:cNvPr id="13352" name="Picture 40" descr="IMG_0017"/>
          <p:cNvPicPr>
            <a:picLocks noChangeAspect="1" noChangeArrowheads="1"/>
          </p:cNvPicPr>
          <p:nvPr/>
        </p:nvPicPr>
        <p:blipFill>
          <a:blip r:embed="rId2" cstate="print"/>
          <a:srcRect l="51134" t="3596" r="626" b="2475"/>
          <a:stretch>
            <a:fillRect/>
          </a:stretch>
        </p:blipFill>
        <p:spPr bwMode="auto">
          <a:xfrm>
            <a:off x="1908175" y="476250"/>
            <a:ext cx="16557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Picture 41" descr="IMG_0019"/>
          <p:cNvPicPr>
            <a:picLocks noChangeAspect="1" noChangeArrowheads="1"/>
          </p:cNvPicPr>
          <p:nvPr/>
        </p:nvPicPr>
        <p:blipFill>
          <a:blip r:embed="rId3" cstate="print"/>
          <a:srcRect l="50931" t="3677" r="893" b="1396"/>
          <a:stretch>
            <a:fillRect/>
          </a:stretch>
        </p:blipFill>
        <p:spPr bwMode="auto">
          <a:xfrm>
            <a:off x="5508625" y="476250"/>
            <a:ext cx="1584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4" name="Picture 42" descr="IMG_0018"/>
          <p:cNvPicPr>
            <a:picLocks noChangeAspect="1" noChangeArrowheads="1"/>
          </p:cNvPicPr>
          <p:nvPr/>
        </p:nvPicPr>
        <p:blipFill>
          <a:blip r:embed="rId4" cstate="print"/>
          <a:srcRect l="51927" t="3792" b="2290"/>
          <a:stretch>
            <a:fillRect/>
          </a:stretch>
        </p:blipFill>
        <p:spPr bwMode="auto">
          <a:xfrm>
            <a:off x="2051050" y="4076700"/>
            <a:ext cx="1512888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5" name="Picture 43" descr="IMG_0018"/>
          <p:cNvPicPr>
            <a:picLocks noChangeAspect="1" noChangeArrowheads="1"/>
          </p:cNvPicPr>
          <p:nvPr/>
        </p:nvPicPr>
        <p:blipFill>
          <a:blip r:embed="rId5" cstate="print"/>
          <a:srcRect t="3497" r="50827" b="6224"/>
          <a:stretch>
            <a:fillRect/>
          </a:stretch>
        </p:blipFill>
        <p:spPr bwMode="auto">
          <a:xfrm>
            <a:off x="5795963" y="4221163"/>
            <a:ext cx="15843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1" grpId="0" animBg="1"/>
      <p:bldP spid="13350" grpId="0" animBg="1"/>
      <p:bldP spid="13349" grpId="0" animBg="1"/>
      <p:bldP spid="13348" grpId="0" animBg="1"/>
      <p:bldP spid="13340" grpId="0" animBg="1"/>
    </p:bldLst>
  </p:timing>
</p:sld>
</file>

<file path=ppt/theme/theme1.xml><?xml version="1.0" encoding="utf-8"?>
<a:theme xmlns:a="http://schemas.openxmlformats.org/drawingml/2006/main" name="Рисовая бумага">
  <a:themeElements>
    <a:clrScheme name="Рисовая бумага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Рисовая бумаг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Рисовая бумага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исовая бумага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Designs\Рисовая бумага.pot</Template>
  <TotalTime>2082</TotalTime>
  <Words>206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Times New Roman</vt:lpstr>
      <vt:lpstr>Wingdings</vt:lpstr>
      <vt:lpstr>Georgia</vt:lpstr>
      <vt:lpstr>Bookman Old Style</vt:lpstr>
      <vt:lpstr>Impact</vt:lpstr>
      <vt:lpstr>Рисовая бумага</vt:lpstr>
      <vt:lpstr>Microsoft Clip Gallery</vt:lpstr>
      <vt:lpstr>Слайд 1</vt:lpstr>
      <vt:lpstr>Слайд 2</vt:lpstr>
      <vt:lpstr>НАШ  ПЕДАГОГІЧНИЙ  КОЛЕКТИВ</vt:lpstr>
      <vt:lpstr>Слайд 4</vt:lpstr>
      <vt:lpstr>МОДЕЛЬ РОБОТИ ДНЗ №9 “ТОПОЛЬКА”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XP GAME 2009</cp:lastModifiedBy>
  <cp:revision>35</cp:revision>
  <dcterms:created xsi:type="dcterms:W3CDTF">1601-01-01T00:00:00Z</dcterms:created>
  <dcterms:modified xsi:type="dcterms:W3CDTF">2011-12-06T06:48:30Z</dcterms:modified>
</cp:coreProperties>
</file>